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87" r:id="rId5"/>
    <p:sldId id="308" r:id="rId6"/>
    <p:sldId id="289" r:id="rId7"/>
    <p:sldId id="309" r:id="rId8"/>
    <p:sldId id="314" r:id="rId9"/>
    <p:sldId id="316" r:id="rId10"/>
    <p:sldId id="317" r:id="rId11"/>
    <p:sldId id="319" r:id="rId12"/>
    <p:sldId id="318" r:id="rId13"/>
    <p:sldId id="310" r:id="rId14"/>
    <p:sldId id="325" r:id="rId15"/>
    <p:sldId id="313" r:id="rId16"/>
    <p:sldId id="323" r:id="rId17"/>
    <p:sldId id="320" r:id="rId18"/>
    <p:sldId id="326" r:id="rId19"/>
    <p:sldId id="321" r:id="rId20"/>
    <p:sldId id="327" r:id="rId21"/>
    <p:sldId id="311" r:id="rId22"/>
    <p:sldId id="315" r:id="rId23"/>
    <p:sldId id="305"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8">
          <p15:clr>
            <a:srgbClr val="A4A3A4"/>
          </p15:clr>
        </p15:guide>
        <p15:guide id="2" pos="3838">
          <p15:clr>
            <a:srgbClr val="A4A3A4"/>
          </p15:clr>
        </p15:guide>
        <p15:guide id="3" pos="1057">
          <p15:clr>
            <a:srgbClr val="A4A3A4"/>
          </p15:clr>
        </p15:guide>
        <p15:guide id="4" pos="3010">
          <p15:clr>
            <a:srgbClr val="A4A3A4"/>
          </p15:clr>
        </p15:guide>
        <p15:guide id="5" pos="71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4660"/>
  </p:normalViewPr>
  <p:slideViewPr>
    <p:cSldViewPr snapToGrid="0" showGuides="1">
      <p:cViewPr varScale="1">
        <p:scale>
          <a:sx n="86" d="100"/>
          <a:sy n="86" d="100"/>
        </p:scale>
        <p:origin x="123" y="58"/>
      </p:cViewPr>
      <p:guideLst>
        <p:guide orient="horz" pos="2118"/>
        <p:guide pos="3838"/>
        <p:guide pos="1057"/>
        <p:guide pos="3010"/>
        <p:guide pos="7155"/>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31608-7702-4439-9BD4-6685EBCB706D}" type="datetimeFigureOut">
              <a:rPr lang="zh-CN" altLang="en-US" smtClean="0"/>
              <a:t>2021/12/31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BDEBF-A944-4541-9D55-03F033AE54B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B53BE7-7A49-465C-8AEA-329C1ACF459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88618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1F7C09D-B8B9-4FBA-9025-3533BE8692E9}"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1F7C09D-B8B9-4FBA-9025-3533BE8692E9}"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1F7C09D-B8B9-4FBA-9025-3533BE8692E9}"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5136204" y="0"/>
            <a:ext cx="7055796" cy="6858000"/>
          </a:xfrm>
          <a:custGeom>
            <a:avLst/>
            <a:gdLst>
              <a:gd name="connsiteX0" fmla="*/ 0 w 7055796"/>
              <a:gd name="connsiteY0" fmla="*/ 0 h 6858000"/>
              <a:gd name="connsiteX1" fmla="*/ 7055796 w 7055796"/>
              <a:gd name="connsiteY1" fmla="*/ 0 h 6858000"/>
              <a:gd name="connsiteX2" fmla="*/ 7055796 w 7055796"/>
              <a:gd name="connsiteY2" fmla="*/ 6858000 h 6858000"/>
              <a:gd name="connsiteX3" fmla="*/ 0 w 705579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55796" h="6858000">
                <a:moveTo>
                  <a:pt x="0" y="0"/>
                </a:moveTo>
                <a:lnTo>
                  <a:pt x="7055796" y="0"/>
                </a:lnTo>
                <a:lnTo>
                  <a:pt x="7055796"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7645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1F7C09D-B8B9-4FBA-9025-3533BE8692E9}"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1F7C09D-B8B9-4FBA-9025-3533BE8692E9}"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1F7C09D-B8B9-4FBA-9025-3533BE8692E9}"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1F7C09D-B8B9-4FBA-9025-3533BE8692E9}" type="datetimeFigureOut">
              <a:rPr lang="zh-CN" altLang="en-US" smtClean="0"/>
              <a:t>2021/12/31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1F7C09D-B8B9-4FBA-9025-3533BE8692E9}" type="datetimeFigureOut">
              <a:rPr lang="zh-CN" altLang="en-US" smtClean="0"/>
              <a:t>2021/12/31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F7C09D-B8B9-4FBA-9025-3533BE8692E9}" type="datetimeFigureOut">
              <a:rPr lang="zh-CN" altLang="en-US" smtClean="0"/>
              <a:t>2021/12/31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1F7C09D-B8B9-4FBA-9025-3533BE8692E9}"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1F7C09D-B8B9-4FBA-9025-3533BE8692E9}"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CDBDF0B-0EE8-4B86-9FA5-921B963BED6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F7C09D-B8B9-4FBA-9025-3533BE8692E9}" type="datetimeFigureOut">
              <a:rPr lang="zh-CN" altLang="en-US" smtClean="0"/>
              <a:t>2021/12/31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BDF0B-0EE8-4B86-9FA5-921B963BED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5.xml"/><Relationship Id="rId7" Type="http://schemas.openxmlformats.org/officeDocument/2006/relationships/image" Target="../media/image6.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11" Type="http://schemas.openxmlformats.org/officeDocument/2006/relationships/image" Target="../media/image20.png"/><Relationship Id="rId5" Type="http://schemas.openxmlformats.org/officeDocument/2006/relationships/image" Target="../media/image2.png"/><Relationship Id="rId10" Type="http://schemas.openxmlformats.org/officeDocument/2006/relationships/image" Target="../media/image19.png"/><Relationship Id="rId4" Type="http://schemas.openxmlformats.org/officeDocument/2006/relationships/slideLayout" Target="../slideLayouts/slideLayout1.xm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1.png"/><Relationship Id="rId3" Type="http://schemas.openxmlformats.org/officeDocument/2006/relationships/tags" Target="../tags/tag18.xml"/><Relationship Id="rId7" Type="http://schemas.openxmlformats.org/officeDocument/2006/relationships/image" Target="../media/image6.jpeg"/><Relationship Id="rId12" Type="http://schemas.openxmlformats.org/officeDocument/2006/relationships/image" Target="../media/image16.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png"/><Relationship Id="rId11" Type="http://schemas.openxmlformats.org/officeDocument/2006/relationships/image" Target="../media/image15.png"/><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slideLayout" Target="../slideLayouts/slideLayout1.xm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1.xml"/><Relationship Id="rId7" Type="http://schemas.openxmlformats.org/officeDocument/2006/relationships/image" Target="../media/image6.jpeg"/><Relationship Id="rId12" Type="http://schemas.openxmlformats.org/officeDocument/2006/relationships/image" Target="../media/image2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png"/><Relationship Id="rId11" Type="http://schemas.openxmlformats.org/officeDocument/2006/relationships/image" Target="../media/image20.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slideLayout" Target="../slideLayouts/slideLayout1.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6.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27.xml"/><Relationship Id="rId7" Type="http://schemas.openxmlformats.org/officeDocument/2006/relationships/image" Target="../media/image6.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30.xml"/><Relationship Id="rId7" Type="http://schemas.openxmlformats.org/officeDocument/2006/relationships/image" Target="../media/image6.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26.png"/><Relationship Id="rId4" Type="http://schemas.openxmlformats.org/officeDocument/2006/relationships/slideLayout" Target="../slideLayouts/slideLayout1.xml"/><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3.xml"/><Relationship Id="rId7" Type="http://schemas.openxmlformats.org/officeDocument/2006/relationships/image" Target="../media/image6.jpe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36.xml"/><Relationship Id="rId7" Type="http://schemas.openxmlformats.org/officeDocument/2006/relationships/image" Target="../media/image6.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9.xml"/><Relationship Id="rId7" Type="http://schemas.openxmlformats.org/officeDocument/2006/relationships/image" Target="../media/image6.jpe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42.xml"/><Relationship Id="rId7" Type="http://schemas.openxmlformats.org/officeDocument/2006/relationships/image" Target="../media/image6.jpe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6.jpe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xml"/><Relationship Id="rId7" Type="http://schemas.openxmlformats.org/officeDocument/2006/relationships/image" Target="../media/image6.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6.xml"/><Relationship Id="rId7" Type="http://schemas.openxmlformats.org/officeDocument/2006/relationships/image" Target="../media/image6.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9.xml"/><Relationship Id="rId7" Type="http://schemas.openxmlformats.org/officeDocument/2006/relationships/image" Target="../media/image6.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tags" Target="../tags/tag12.xml"/><Relationship Id="rId7" Type="http://schemas.openxmlformats.org/officeDocument/2006/relationships/image" Target="../media/image6.jpeg"/><Relationship Id="rId12" Type="http://schemas.openxmlformats.org/officeDocument/2006/relationships/image" Target="../media/image1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slideLayout" Target="../slideLayouts/slideLayout1.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245045" y="97944"/>
            <a:ext cx="3073400" cy="6613573"/>
            <a:chOff x="8216900" y="850900"/>
            <a:chExt cx="3073400" cy="5727700"/>
          </a:xfrm>
        </p:grpSpPr>
        <p:sp>
          <p:nvSpPr>
            <p:cNvPr id="10" name="矩形 9"/>
            <p:cNvSpPr/>
            <p:nvPr/>
          </p:nvSpPr>
          <p:spPr>
            <a:xfrm>
              <a:off x="8216900" y="850900"/>
              <a:ext cx="3073400" cy="57277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388350" y="1047175"/>
              <a:ext cx="2730500" cy="1252788"/>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rPr>
                <a:t>数据中心技术课程汇报</a:t>
              </a:r>
              <a:endParaRPr lang="en-US" altLang="zh-CN" sz="3200" b="1" dirty="0">
                <a:solidFill>
                  <a:schemeClr val="bg1"/>
                </a:solidFill>
                <a:latin typeface="微软雅黑" panose="020B0503020204020204" pitchFamily="34" charset="-122"/>
                <a:ea typeface="微软雅黑" panose="020B0503020204020204" pitchFamily="34" charset="-122"/>
              </a:endParaRPr>
            </a:p>
            <a:p>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388350" y="6061105"/>
              <a:ext cx="2730500" cy="293205"/>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2021.12.31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17" name="矩形 16"/>
          <p:cNvSpPr/>
          <p:nvPr/>
        </p:nvSpPr>
        <p:spPr>
          <a:xfrm>
            <a:off x="11290300" y="5369768"/>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cxnSp>
        <p:nvCxnSpPr>
          <p:cNvPr id="28" name="直接连接符 27"/>
          <p:cNvCxnSpPr/>
          <p:nvPr/>
        </p:nvCxnSpPr>
        <p:spPr>
          <a:xfrm flipH="1">
            <a:off x="1703388" y="4793290"/>
            <a:ext cx="2083832" cy="206471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4800600" y="4793290"/>
            <a:ext cx="2083832" cy="20647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4944587" y="0"/>
            <a:ext cx="2083832" cy="206471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6137917" y="537831"/>
            <a:ext cx="843266" cy="8432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0" y="1495044"/>
            <a:ext cx="12192000" cy="3105162"/>
          </a:xfrm>
          <a:prstGeom prst="rect">
            <a:avLst/>
          </a:prstGeom>
        </p:spPr>
      </p:pic>
      <p:sp>
        <p:nvSpPr>
          <p:cNvPr id="12" name="单圆角矩形 6">
            <a:extLst>
              <a:ext uri="{FF2B5EF4-FFF2-40B4-BE49-F238E27FC236}">
                <a16:creationId xmlns:a16="http://schemas.microsoft.com/office/drawing/2014/main" id="{F0D0CC42-2436-426D-8345-2490A4D5A6EE}"/>
              </a:ext>
            </a:extLst>
          </p:cNvPr>
          <p:cNvSpPr/>
          <p:nvPr/>
        </p:nvSpPr>
        <p:spPr>
          <a:xfrm>
            <a:off x="-72390" y="3017694"/>
            <a:ext cx="13197205" cy="2494280"/>
          </a:xfrm>
          <a:prstGeom prst="round1Rect">
            <a:avLst/>
          </a:prstGeom>
          <a:solidFill>
            <a:schemeClr val="accent5">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3" name="矩形 12">
            <a:extLst>
              <a:ext uri="{FF2B5EF4-FFF2-40B4-BE49-F238E27FC236}">
                <a16:creationId xmlns:a16="http://schemas.microsoft.com/office/drawing/2014/main" id="{C0833EC2-1A5C-47B5-868B-03EA082A7EA0}"/>
              </a:ext>
            </a:extLst>
          </p:cNvPr>
          <p:cNvSpPr/>
          <p:nvPr/>
        </p:nvSpPr>
        <p:spPr>
          <a:xfrm>
            <a:off x="283530" y="3296807"/>
            <a:ext cx="12092620" cy="1569660"/>
          </a:xfrm>
          <a:prstGeom prst="rect">
            <a:avLst/>
          </a:prstGeom>
        </p:spPr>
        <p:txBody>
          <a:bodyPr wrap="square">
            <a:spAutoFit/>
          </a:bodyPr>
          <a:lstStyle/>
          <a:p>
            <a:pPr lvl="0" defTabSz="457200">
              <a:defRPr/>
            </a:pPr>
            <a:r>
              <a:rPr lang="en-US" altLang="zh-CN" sz="2400" b="1" dirty="0">
                <a:solidFill>
                  <a:srgbClr val="071F65"/>
                </a:solidFill>
                <a:latin typeface="微软雅黑"/>
              </a:rPr>
              <a:t>Learning Attributed Graph Representations with Communicative Message Passing Transformer</a:t>
            </a:r>
          </a:p>
          <a:p>
            <a:r>
              <a:rPr lang="zh-CN" altLang="en-US" sz="2400" b="1" dirty="0">
                <a:solidFill>
                  <a:schemeClr val="accent1">
                    <a:lumMod val="50000"/>
                  </a:schemeClr>
                </a:solidFill>
                <a:effectLst/>
              </a:rPr>
              <a:t>使用通信消息传递转换结构学习属性图表示</a:t>
            </a:r>
          </a:p>
          <a:p>
            <a:pPr lvl="0" defTabSz="457200">
              <a:defRPr/>
            </a:pPr>
            <a:endParaRPr lang="zh-CN" altLang="en-US" sz="2400" b="1" dirty="0">
              <a:solidFill>
                <a:srgbClr val="071F65"/>
              </a:solidFill>
              <a:latin typeface="微软雅黑"/>
            </a:endParaRPr>
          </a:p>
        </p:txBody>
      </p:sp>
      <p:sp>
        <p:nvSpPr>
          <p:cNvPr id="16" name="文本框 15">
            <a:extLst>
              <a:ext uri="{FF2B5EF4-FFF2-40B4-BE49-F238E27FC236}">
                <a16:creationId xmlns:a16="http://schemas.microsoft.com/office/drawing/2014/main" id="{466BCF5C-561F-4B6F-83F9-6AB5994FED32}"/>
              </a:ext>
            </a:extLst>
          </p:cNvPr>
          <p:cNvSpPr txBox="1"/>
          <p:nvPr/>
        </p:nvSpPr>
        <p:spPr>
          <a:xfrm>
            <a:off x="498775" y="4661881"/>
            <a:ext cx="3034805" cy="830997"/>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1" lang="zh-CN" altLang="en-US" sz="1600" dirty="0">
                <a:solidFill>
                  <a:srgbClr val="3D3F41"/>
                </a:solidFill>
                <a:latin typeface="微软雅黑"/>
                <a:ea typeface="微软雅黑"/>
                <a:cs typeface="微软雅黑"/>
              </a:rPr>
              <a:t>姓名</a:t>
            </a:r>
            <a:r>
              <a:rPr kumimoji="1" lang="zh-CN" altLang="en-US" sz="1600" b="0" i="0" u="none" strike="noStrike" kern="1200" cap="none" spc="0" normalizeH="0" baseline="0" noProof="0" dirty="0">
                <a:ln>
                  <a:noFill/>
                </a:ln>
                <a:solidFill>
                  <a:srgbClr val="3D3F41"/>
                </a:solidFill>
                <a:effectLst/>
                <a:uLnTx/>
                <a:uFillTx/>
                <a:latin typeface="微软雅黑"/>
                <a:ea typeface="微软雅黑"/>
                <a:cs typeface="微软雅黑"/>
              </a:rPr>
              <a:t>：                             汪浩</a:t>
            </a:r>
            <a:endParaRPr kumimoji="1" lang="en-US" altLang="zh-CN" sz="1600" b="0" i="0" u="none" strike="noStrike" kern="1200" cap="none" spc="0" normalizeH="0" baseline="0" noProof="0" dirty="0">
              <a:ln>
                <a:noFill/>
              </a:ln>
              <a:solidFill>
                <a:srgbClr val="3D3F41"/>
              </a:solidFill>
              <a:effectLst/>
              <a:uLnTx/>
              <a:uFillTx/>
              <a:latin typeface="微软雅黑"/>
              <a:ea typeface="微软雅黑"/>
              <a:cs typeface="微软雅黑"/>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zh-CN" altLang="en-US" sz="1600" dirty="0">
                <a:solidFill>
                  <a:srgbClr val="3D3F41"/>
                </a:solidFill>
                <a:latin typeface="微软雅黑"/>
                <a:ea typeface="微软雅黑"/>
                <a:cs typeface="微软雅黑"/>
              </a:rPr>
              <a:t>学号：               </a:t>
            </a:r>
            <a:r>
              <a:rPr kumimoji="1" lang="en-US" altLang="zh-CN" sz="1600" dirty="0">
                <a:solidFill>
                  <a:srgbClr val="3D3F41"/>
                </a:solidFill>
                <a:latin typeface="微软雅黑"/>
                <a:ea typeface="微软雅黑"/>
                <a:cs typeface="微软雅黑"/>
              </a:rPr>
              <a:t>M202173784</a:t>
            </a:r>
          </a:p>
          <a:p>
            <a:pPr marL="0" marR="0" lvl="0" indent="0" defTabSz="4572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3D3F41"/>
                </a:solidFill>
                <a:effectLst/>
                <a:uLnTx/>
                <a:uFillTx/>
                <a:latin typeface="微软雅黑"/>
                <a:ea typeface="微软雅黑"/>
                <a:cs typeface="微软雅黑"/>
              </a:rPr>
              <a:t>学院：  计算机科学与技术学院</a:t>
            </a:r>
            <a:endParaRPr kumimoji="1" lang="en-US" altLang="zh-CN" sz="1600" b="0" i="0" u="none" strike="noStrike" kern="1200" cap="none" spc="0" normalizeH="0" baseline="0" noProof="0" dirty="0">
              <a:ln>
                <a:noFill/>
              </a:ln>
              <a:solidFill>
                <a:srgbClr val="3D3F41"/>
              </a:solidFill>
              <a:effectLst/>
              <a:uLnTx/>
              <a:uFillTx/>
              <a:latin typeface="微软雅黑"/>
              <a:ea typeface="微软雅黑"/>
              <a:cs typeface="微软雅黑"/>
            </a:endParaRPr>
          </a:p>
        </p:txBody>
      </p:sp>
    </p:spTree>
  </p:cSld>
  <p:clrMapOvr>
    <a:masterClrMapping/>
  </p:clrMapOvr>
  <mc:AlternateContent xmlns:mc="http://schemas.openxmlformats.org/markup-compatibility/2006" xmlns:p14="http://schemas.microsoft.com/office/powerpoint/2010/main">
    <mc:Choice Requires="p14">
      <p:transition spd="slow" p14:dur="1200" advClick="0" advTm="4000">
        <p:dissolve/>
      </p:transition>
    </mc:Choice>
    <mc:Fallback xmlns="">
      <p:transition spd="slow" advClick="0" advTm="4000">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3. </a:t>
            </a:r>
            <a:r>
              <a:rPr lang="zh-CN" altLang="en-US" sz="2400" b="1" dirty="0">
                <a:solidFill>
                  <a:schemeClr val="accent1"/>
                </a:solidFill>
              </a:rPr>
              <a:t>模型介绍</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sp>
        <p:nvSpPr>
          <p:cNvPr id="17" name="文本框 68">
            <a:extLst>
              <a:ext uri="{FF2B5EF4-FFF2-40B4-BE49-F238E27FC236}">
                <a16:creationId xmlns:a16="http://schemas.microsoft.com/office/drawing/2014/main" id="{47C1F1E3-CF60-4625-BA03-8CFEE0730B58}"/>
              </a:ext>
            </a:extLst>
          </p:cNvPr>
          <p:cNvSpPr txBox="1">
            <a:spLocks noChangeArrowheads="1"/>
          </p:cNvSpPr>
          <p:nvPr/>
        </p:nvSpPr>
        <p:spPr bwMode="auto">
          <a:xfrm>
            <a:off x="681499" y="1325193"/>
            <a:ext cx="40439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3.3 </a:t>
            </a:r>
            <a:r>
              <a:rPr lang="zh-CN" altLang="en-US" sz="2000" b="1" dirty="0">
                <a:solidFill>
                  <a:srgbClr val="BE7847"/>
                </a:solidFill>
                <a:latin typeface="微软雅黑" panose="020B0503020204020204" pitchFamily="34" charset="-122"/>
                <a:ea typeface="微软雅黑" panose="020B0503020204020204" pitchFamily="34" charset="-122"/>
              </a:rPr>
              <a:t>残差消息更新</a:t>
            </a:r>
          </a:p>
          <a:p>
            <a:endParaRPr lang="zh-CN" altLang="en-US" sz="2000" b="1" dirty="0">
              <a:solidFill>
                <a:srgbClr val="BE7847"/>
              </a:solidFill>
              <a:latin typeface="微软雅黑" panose="020B0503020204020204" pitchFamily="34" charset="-122"/>
              <a:ea typeface="微软雅黑" panose="020B0503020204020204" pitchFamily="34" charset="-122"/>
            </a:endParaRPr>
          </a:p>
        </p:txBody>
      </p:sp>
      <p:sp>
        <p:nvSpPr>
          <p:cNvPr id="18" name="文本框 68">
            <a:extLst>
              <a:ext uri="{FF2B5EF4-FFF2-40B4-BE49-F238E27FC236}">
                <a16:creationId xmlns:a16="http://schemas.microsoft.com/office/drawing/2014/main" id="{B17BFE84-9378-486C-850F-E5B119884DE9}"/>
              </a:ext>
            </a:extLst>
          </p:cNvPr>
          <p:cNvSpPr txBox="1">
            <a:spLocks noChangeArrowheads="1"/>
          </p:cNvSpPr>
          <p:nvPr/>
        </p:nvSpPr>
        <p:spPr bwMode="auto">
          <a:xfrm>
            <a:off x="675074" y="5170603"/>
            <a:ext cx="40439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3.5 </a:t>
            </a:r>
            <a:r>
              <a:rPr lang="zh-CN" altLang="en-US" sz="2000" b="1" dirty="0">
                <a:solidFill>
                  <a:srgbClr val="BE7847"/>
                </a:solidFill>
                <a:latin typeface="微软雅黑" panose="020B0503020204020204" pitchFamily="34" charset="-122"/>
                <a:ea typeface="微软雅黑" panose="020B0503020204020204" pitchFamily="34" charset="-122"/>
              </a:rPr>
              <a:t>全局池化</a:t>
            </a:r>
          </a:p>
        </p:txBody>
      </p:sp>
      <p:sp>
        <p:nvSpPr>
          <p:cNvPr id="19" name="文本框 68">
            <a:extLst>
              <a:ext uri="{FF2B5EF4-FFF2-40B4-BE49-F238E27FC236}">
                <a16:creationId xmlns:a16="http://schemas.microsoft.com/office/drawing/2014/main" id="{6AF99A26-693D-48BA-BFB0-BFBBD5FFBE0B}"/>
              </a:ext>
            </a:extLst>
          </p:cNvPr>
          <p:cNvSpPr txBox="1">
            <a:spLocks noChangeArrowheads="1"/>
          </p:cNvSpPr>
          <p:nvPr/>
        </p:nvSpPr>
        <p:spPr bwMode="auto">
          <a:xfrm>
            <a:off x="681499" y="3768335"/>
            <a:ext cx="40439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3.4 </a:t>
            </a:r>
            <a:r>
              <a:rPr lang="zh-CN" altLang="en-US" sz="2000" b="1" dirty="0">
                <a:solidFill>
                  <a:srgbClr val="BE7847"/>
                </a:solidFill>
                <a:latin typeface="微软雅黑" panose="020B0503020204020204" pitchFamily="34" charset="-122"/>
                <a:ea typeface="微软雅黑" panose="020B0503020204020204" pitchFamily="34" charset="-122"/>
              </a:rPr>
              <a:t>消息扩散</a:t>
            </a:r>
          </a:p>
        </p:txBody>
      </p:sp>
      <p:grpSp>
        <p:nvGrpSpPr>
          <p:cNvPr id="23" name="组合 66">
            <a:extLst>
              <a:ext uri="{FF2B5EF4-FFF2-40B4-BE49-F238E27FC236}">
                <a16:creationId xmlns:a16="http://schemas.microsoft.com/office/drawing/2014/main" id="{424CA9B0-086F-4F1E-BA57-270D7E64C61A}"/>
              </a:ext>
            </a:extLst>
          </p:cNvPr>
          <p:cNvGrpSpPr>
            <a:grpSpLocks/>
          </p:cNvGrpSpPr>
          <p:nvPr/>
        </p:nvGrpSpPr>
        <p:grpSpPr bwMode="auto">
          <a:xfrm>
            <a:off x="632212" y="1696942"/>
            <a:ext cx="2906712" cy="85725"/>
            <a:chOff x="1379008" y="4593590"/>
            <a:chExt cx="2906925" cy="85590"/>
          </a:xfrm>
        </p:grpSpPr>
        <p:cxnSp>
          <p:nvCxnSpPr>
            <p:cNvPr id="24" name="直接连接符 23">
              <a:extLst>
                <a:ext uri="{FF2B5EF4-FFF2-40B4-BE49-F238E27FC236}">
                  <a16:creationId xmlns:a16="http://schemas.microsoft.com/office/drawing/2014/main" id="{6662B468-83A0-4888-B5DB-F3945EE007EB}"/>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57C011C6-4135-4E61-8497-91881FF63359}"/>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grpSp>
        <p:nvGrpSpPr>
          <p:cNvPr id="28" name="组合 66">
            <a:extLst>
              <a:ext uri="{FF2B5EF4-FFF2-40B4-BE49-F238E27FC236}">
                <a16:creationId xmlns:a16="http://schemas.microsoft.com/office/drawing/2014/main" id="{825A23F0-B9B4-4E84-BD2A-F870422F07E6}"/>
              </a:ext>
            </a:extLst>
          </p:cNvPr>
          <p:cNvGrpSpPr>
            <a:grpSpLocks/>
          </p:cNvGrpSpPr>
          <p:nvPr/>
        </p:nvGrpSpPr>
        <p:grpSpPr bwMode="auto">
          <a:xfrm>
            <a:off x="546487" y="4155414"/>
            <a:ext cx="2906712" cy="85725"/>
            <a:chOff x="1379008" y="4593590"/>
            <a:chExt cx="2906925" cy="85590"/>
          </a:xfrm>
        </p:grpSpPr>
        <p:cxnSp>
          <p:nvCxnSpPr>
            <p:cNvPr id="33" name="直接连接符 32">
              <a:extLst>
                <a:ext uri="{FF2B5EF4-FFF2-40B4-BE49-F238E27FC236}">
                  <a16:creationId xmlns:a16="http://schemas.microsoft.com/office/drawing/2014/main" id="{9DCA913C-40CA-43BB-BB38-10DC93F3898A}"/>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9D7DB874-9339-47F0-A299-1DF9E343E59F}"/>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grpSp>
        <p:nvGrpSpPr>
          <p:cNvPr id="36" name="组合 66">
            <a:extLst>
              <a:ext uri="{FF2B5EF4-FFF2-40B4-BE49-F238E27FC236}">
                <a16:creationId xmlns:a16="http://schemas.microsoft.com/office/drawing/2014/main" id="{A09BED4D-9436-4099-B98C-6AB0D01330B7}"/>
              </a:ext>
            </a:extLst>
          </p:cNvPr>
          <p:cNvGrpSpPr>
            <a:grpSpLocks/>
          </p:cNvGrpSpPr>
          <p:nvPr/>
        </p:nvGrpSpPr>
        <p:grpSpPr bwMode="auto">
          <a:xfrm>
            <a:off x="571887" y="5549086"/>
            <a:ext cx="2906712" cy="85725"/>
            <a:chOff x="1379008" y="4593590"/>
            <a:chExt cx="2906925" cy="85590"/>
          </a:xfrm>
        </p:grpSpPr>
        <p:cxnSp>
          <p:nvCxnSpPr>
            <p:cNvPr id="37" name="直接连接符 36">
              <a:extLst>
                <a:ext uri="{FF2B5EF4-FFF2-40B4-BE49-F238E27FC236}">
                  <a16:creationId xmlns:a16="http://schemas.microsoft.com/office/drawing/2014/main" id="{BADA578D-F654-4142-817C-5B743A31B7D4}"/>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760C5789-B886-41C8-8E1F-6EB44D75641B}"/>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pic>
        <p:nvPicPr>
          <p:cNvPr id="43" name="图片 42">
            <a:extLst>
              <a:ext uri="{FF2B5EF4-FFF2-40B4-BE49-F238E27FC236}">
                <a16:creationId xmlns:a16="http://schemas.microsoft.com/office/drawing/2014/main" id="{22F5BEB1-7B15-4EF2-8EE5-5F24EEFDF95A}"/>
              </a:ext>
            </a:extLst>
          </p:cNvPr>
          <p:cNvPicPr>
            <a:picLocks noChangeAspect="1"/>
          </p:cNvPicPr>
          <p:nvPr/>
        </p:nvPicPr>
        <p:blipFill>
          <a:blip r:embed="rId8"/>
          <a:stretch>
            <a:fillRect/>
          </a:stretch>
        </p:blipFill>
        <p:spPr>
          <a:xfrm>
            <a:off x="1099146" y="1876047"/>
            <a:ext cx="4114800" cy="742950"/>
          </a:xfrm>
          <a:prstGeom prst="rect">
            <a:avLst/>
          </a:prstGeom>
        </p:spPr>
      </p:pic>
      <p:pic>
        <p:nvPicPr>
          <p:cNvPr id="45" name="图片 44">
            <a:extLst>
              <a:ext uri="{FF2B5EF4-FFF2-40B4-BE49-F238E27FC236}">
                <a16:creationId xmlns:a16="http://schemas.microsoft.com/office/drawing/2014/main" id="{82EE43E6-576C-46D5-8287-E076AE7F8B4F}"/>
              </a:ext>
            </a:extLst>
          </p:cNvPr>
          <p:cNvPicPr>
            <a:picLocks noChangeAspect="1"/>
          </p:cNvPicPr>
          <p:nvPr/>
        </p:nvPicPr>
        <p:blipFill>
          <a:blip r:embed="rId9"/>
          <a:stretch>
            <a:fillRect/>
          </a:stretch>
        </p:blipFill>
        <p:spPr>
          <a:xfrm>
            <a:off x="1099146" y="2755238"/>
            <a:ext cx="5257800" cy="628650"/>
          </a:xfrm>
          <a:prstGeom prst="rect">
            <a:avLst/>
          </a:prstGeom>
        </p:spPr>
      </p:pic>
      <p:pic>
        <p:nvPicPr>
          <p:cNvPr id="4" name="图片 3">
            <a:extLst>
              <a:ext uri="{FF2B5EF4-FFF2-40B4-BE49-F238E27FC236}">
                <a16:creationId xmlns:a16="http://schemas.microsoft.com/office/drawing/2014/main" id="{50202AB3-EC3E-4FEC-AF1A-922FABC4025D}"/>
              </a:ext>
            </a:extLst>
          </p:cNvPr>
          <p:cNvPicPr>
            <a:picLocks noChangeAspect="1"/>
          </p:cNvPicPr>
          <p:nvPr/>
        </p:nvPicPr>
        <p:blipFill>
          <a:blip r:embed="rId10"/>
          <a:stretch>
            <a:fillRect/>
          </a:stretch>
        </p:blipFill>
        <p:spPr>
          <a:xfrm>
            <a:off x="1137246" y="4432658"/>
            <a:ext cx="5181600" cy="466725"/>
          </a:xfrm>
          <a:prstGeom prst="rect">
            <a:avLst/>
          </a:prstGeom>
        </p:spPr>
      </p:pic>
      <p:pic>
        <p:nvPicPr>
          <p:cNvPr id="8" name="图片 7">
            <a:extLst>
              <a:ext uri="{FF2B5EF4-FFF2-40B4-BE49-F238E27FC236}">
                <a16:creationId xmlns:a16="http://schemas.microsoft.com/office/drawing/2014/main" id="{8508D131-12F8-4F62-84D4-5997DC4EF9AB}"/>
              </a:ext>
            </a:extLst>
          </p:cNvPr>
          <p:cNvPicPr>
            <a:picLocks noChangeAspect="1"/>
          </p:cNvPicPr>
          <p:nvPr/>
        </p:nvPicPr>
        <p:blipFill>
          <a:blip r:embed="rId11"/>
          <a:stretch>
            <a:fillRect/>
          </a:stretch>
        </p:blipFill>
        <p:spPr>
          <a:xfrm>
            <a:off x="1030674" y="5841933"/>
            <a:ext cx="4895850" cy="742950"/>
          </a:xfrm>
          <a:prstGeom prst="rect">
            <a:avLst/>
          </a:prstGeom>
        </p:spPr>
      </p:pic>
    </p:spTree>
    <p:extLst>
      <p:ext uri="{BB962C8B-B14F-4D97-AF65-F5344CB8AC3E}">
        <p14:creationId xmlns:p14="http://schemas.microsoft.com/office/powerpoint/2010/main" val="227793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3. </a:t>
            </a:r>
            <a:r>
              <a:rPr lang="zh-CN" altLang="en-US" sz="2400" b="1" dirty="0">
                <a:solidFill>
                  <a:schemeClr val="accent1"/>
                </a:solidFill>
              </a:rPr>
              <a:t>模型介绍</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546487" y="1643925"/>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681499" y="1243815"/>
            <a:ext cx="40439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rgbClr val="BE7847"/>
                </a:solidFill>
                <a:latin typeface="微软雅黑" panose="020B0503020204020204" pitchFamily="34" charset="-122"/>
                <a:ea typeface="微软雅黑" panose="020B0503020204020204" pitchFamily="34" charset="-122"/>
              </a:rPr>
              <a:t>小结</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pic>
        <p:nvPicPr>
          <p:cNvPr id="3" name="图片 2">
            <a:extLst>
              <a:ext uri="{FF2B5EF4-FFF2-40B4-BE49-F238E27FC236}">
                <a16:creationId xmlns:a16="http://schemas.microsoft.com/office/drawing/2014/main" id="{53A29F11-FC9D-41FC-A7DF-F76523D6095C}"/>
              </a:ext>
            </a:extLst>
          </p:cNvPr>
          <p:cNvPicPr>
            <a:picLocks noChangeAspect="1"/>
          </p:cNvPicPr>
          <p:nvPr/>
        </p:nvPicPr>
        <p:blipFill>
          <a:blip r:embed="rId8"/>
          <a:stretch>
            <a:fillRect/>
          </a:stretch>
        </p:blipFill>
        <p:spPr>
          <a:xfrm>
            <a:off x="500426" y="2094444"/>
            <a:ext cx="3769568" cy="252356"/>
          </a:xfrm>
          <a:prstGeom prst="rect">
            <a:avLst/>
          </a:prstGeom>
        </p:spPr>
      </p:pic>
      <p:pic>
        <p:nvPicPr>
          <p:cNvPr id="5" name="图片 4">
            <a:extLst>
              <a:ext uri="{FF2B5EF4-FFF2-40B4-BE49-F238E27FC236}">
                <a16:creationId xmlns:a16="http://schemas.microsoft.com/office/drawing/2014/main" id="{FFBAC895-2CF3-468B-BFF9-F6595A3EBB7C}"/>
              </a:ext>
            </a:extLst>
          </p:cNvPr>
          <p:cNvPicPr>
            <a:picLocks noChangeAspect="1"/>
          </p:cNvPicPr>
          <p:nvPr/>
        </p:nvPicPr>
        <p:blipFill>
          <a:blip r:embed="rId9"/>
          <a:stretch>
            <a:fillRect/>
          </a:stretch>
        </p:blipFill>
        <p:spPr>
          <a:xfrm>
            <a:off x="471095" y="2648342"/>
            <a:ext cx="3997176" cy="300601"/>
          </a:xfrm>
          <a:prstGeom prst="rect">
            <a:avLst/>
          </a:prstGeom>
        </p:spPr>
      </p:pic>
      <p:pic>
        <p:nvPicPr>
          <p:cNvPr id="7" name="图片 6">
            <a:extLst>
              <a:ext uri="{FF2B5EF4-FFF2-40B4-BE49-F238E27FC236}">
                <a16:creationId xmlns:a16="http://schemas.microsoft.com/office/drawing/2014/main" id="{2923DE8E-88A6-4BF9-AB4C-200CE3F80A2C}"/>
              </a:ext>
            </a:extLst>
          </p:cNvPr>
          <p:cNvPicPr>
            <a:picLocks noChangeAspect="1"/>
          </p:cNvPicPr>
          <p:nvPr/>
        </p:nvPicPr>
        <p:blipFill>
          <a:blip r:embed="rId10"/>
          <a:stretch>
            <a:fillRect/>
          </a:stretch>
        </p:blipFill>
        <p:spPr>
          <a:xfrm>
            <a:off x="388997" y="3268503"/>
            <a:ext cx="3075840" cy="492134"/>
          </a:xfrm>
          <a:prstGeom prst="rect">
            <a:avLst/>
          </a:prstGeom>
        </p:spPr>
      </p:pic>
      <p:pic>
        <p:nvPicPr>
          <p:cNvPr id="39" name="图片 38">
            <a:extLst>
              <a:ext uri="{FF2B5EF4-FFF2-40B4-BE49-F238E27FC236}">
                <a16:creationId xmlns:a16="http://schemas.microsoft.com/office/drawing/2014/main" id="{F150F5BA-FD20-45F3-B2DA-594F5CBBCF57}"/>
              </a:ext>
            </a:extLst>
          </p:cNvPr>
          <p:cNvPicPr>
            <a:picLocks noChangeAspect="1"/>
          </p:cNvPicPr>
          <p:nvPr/>
        </p:nvPicPr>
        <p:blipFill>
          <a:blip r:embed="rId11"/>
          <a:stretch>
            <a:fillRect/>
          </a:stretch>
        </p:blipFill>
        <p:spPr>
          <a:xfrm>
            <a:off x="465081" y="4242760"/>
            <a:ext cx="3373014" cy="634182"/>
          </a:xfrm>
          <a:prstGeom prst="rect">
            <a:avLst/>
          </a:prstGeom>
        </p:spPr>
      </p:pic>
      <p:pic>
        <p:nvPicPr>
          <p:cNvPr id="41" name="图片 40">
            <a:extLst>
              <a:ext uri="{FF2B5EF4-FFF2-40B4-BE49-F238E27FC236}">
                <a16:creationId xmlns:a16="http://schemas.microsoft.com/office/drawing/2014/main" id="{871AA682-ACF9-4F82-A176-F807CE0D93E6}"/>
              </a:ext>
            </a:extLst>
          </p:cNvPr>
          <p:cNvPicPr>
            <a:picLocks noChangeAspect="1"/>
          </p:cNvPicPr>
          <p:nvPr/>
        </p:nvPicPr>
        <p:blipFill>
          <a:blip r:embed="rId12"/>
          <a:stretch>
            <a:fillRect/>
          </a:stretch>
        </p:blipFill>
        <p:spPr>
          <a:xfrm>
            <a:off x="388997" y="5494092"/>
            <a:ext cx="3690856" cy="240186"/>
          </a:xfrm>
          <a:prstGeom prst="rect">
            <a:avLst/>
          </a:prstGeom>
        </p:spPr>
      </p:pic>
      <p:pic>
        <p:nvPicPr>
          <p:cNvPr id="4" name="图片 3">
            <a:extLst>
              <a:ext uri="{FF2B5EF4-FFF2-40B4-BE49-F238E27FC236}">
                <a16:creationId xmlns:a16="http://schemas.microsoft.com/office/drawing/2014/main" id="{9AF13BC9-D91C-4901-A3EF-6E5E1A3E8F02}"/>
              </a:ext>
            </a:extLst>
          </p:cNvPr>
          <p:cNvPicPr>
            <a:picLocks noChangeAspect="1"/>
          </p:cNvPicPr>
          <p:nvPr/>
        </p:nvPicPr>
        <p:blipFill>
          <a:blip r:embed="rId13"/>
          <a:stretch>
            <a:fillRect/>
          </a:stretch>
        </p:blipFill>
        <p:spPr>
          <a:xfrm>
            <a:off x="4701892" y="1643925"/>
            <a:ext cx="7321526" cy="3829380"/>
          </a:xfrm>
          <a:prstGeom prst="rect">
            <a:avLst/>
          </a:prstGeom>
        </p:spPr>
      </p:pic>
    </p:spTree>
    <p:extLst>
      <p:ext uri="{BB962C8B-B14F-4D97-AF65-F5344CB8AC3E}">
        <p14:creationId xmlns:p14="http://schemas.microsoft.com/office/powerpoint/2010/main" val="258790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3. </a:t>
            </a:r>
            <a:r>
              <a:rPr lang="zh-CN" altLang="en-US" sz="2400" b="1" dirty="0">
                <a:solidFill>
                  <a:schemeClr val="accent1"/>
                </a:solidFill>
              </a:rPr>
              <a:t>模型介绍</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546487" y="1643925"/>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681499" y="1243815"/>
            <a:ext cx="40439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rgbClr val="BE7847"/>
                </a:solidFill>
                <a:latin typeface="微软雅黑" panose="020B0503020204020204" pitchFamily="34" charset="-122"/>
                <a:ea typeface="微软雅黑" panose="020B0503020204020204" pitchFamily="34" charset="-122"/>
              </a:rPr>
              <a:t>小结</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pic>
        <p:nvPicPr>
          <p:cNvPr id="23" name="图片 22">
            <a:extLst>
              <a:ext uri="{FF2B5EF4-FFF2-40B4-BE49-F238E27FC236}">
                <a16:creationId xmlns:a16="http://schemas.microsoft.com/office/drawing/2014/main" id="{F82B87BD-79DE-4395-B4A5-2B46D5FD6A14}"/>
              </a:ext>
            </a:extLst>
          </p:cNvPr>
          <p:cNvPicPr>
            <a:picLocks noChangeAspect="1"/>
          </p:cNvPicPr>
          <p:nvPr/>
        </p:nvPicPr>
        <p:blipFill>
          <a:blip r:embed="rId8"/>
          <a:stretch>
            <a:fillRect/>
          </a:stretch>
        </p:blipFill>
        <p:spPr>
          <a:xfrm>
            <a:off x="465081" y="2527579"/>
            <a:ext cx="3290710" cy="296406"/>
          </a:xfrm>
          <a:prstGeom prst="rect">
            <a:avLst/>
          </a:prstGeom>
        </p:spPr>
      </p:pic>
      <p:pic>
        <p:nvPicPr>
          <p:cNvPr id="24" name="图片 23">
            <a:extLst>
              <a:ext uri="{FF2B5EF4-FFF2-40B4-BE49-F238E27FC236}">
                <a16:creationId xmlns:a16="http://schemas.microsoft.com/office/drawing/2014/main" id="{58AEA261-DE8D-4C34-A250-5499346F8463}"/>
              </a:ext>
            </a:extLst>
          </p:cNvPr>
          <p:cNvPicPr>
            <a:picLocks noChangeAspect="1"/>
          </p:cNvPicPr>
          <p:nvPr/>
        </p:nvPicPr>
        <p:blipFill>
          <a:blip r:embed="rId9"/>
          <a:stretch>
            <a:fillRect/>
          </a:stretch>
        </p:blipFill>
        <p:spPr>
          <a:xfrm>
            <a:off x="371889" y="3045401"/>
            <a:ext cx="3208257" cy="579269"/>
          </a:xfrm>
          <a:prstGeom prst="rect">
            <a:avLst/>
          </a:prstGeom>
        </p:spPr>
      </p:pic>
      <p:pic>
        <p:nvPicPr>
          <p:cNvPr id="25" name="图片 24">
            <a:extLst>
              <a:ext uri="{FF2B5EF4-FFF2-40B4-BE49-F238E27FC236}">
                <a16:creationId xmlns:a16="http://schemas.microsoft.com/office/drawing/2014/main" id="{8E8288EE-E152-4E54-97A2-2B45A114D640}"/>
              </a:ext>
            </a:extLst>
          </p:cNvPr>
          <p:cNvPicPr>
            <a:picLocks noChangeAspect="1"/>
          </p:cNvPicPr>
          <p:nvPr/>
        </p:nvPicPr>
        <p:blipFill>
          <a:blip r:embed="rId10"/>
          <a:stretch>
            <a:fillRect/>
          </a:stretch>
        </p:blipFill>
        <p:spPr>
          <a:xfrm>
            <a:off x="371889" y="4093969"/>
            <a:ext cx="4137116" cy="494655"/>
          </a:xfrm>
          <a:prstGeom prst="rect">
            <a:avLst/>
          </a:prstGeom>
        </p:spPr>
      </p:pic>
      <p:pic>
        <p:nvPicPr>
          <p:cNvPr id="28" name="图片 27">
            <a:extLst>
              <a:ext uri="{FF2B5EF4-FFF2-40B4-BE49-F238E27FC236}">
                <a16:creationId xmlns:a16="http://schemas.microsoft.com/office/drawing/2014/main" id="{E28830DB-41F5-4573-830F-AC5817C14048}"/>
              </a:ext>
            </a:extLst>
          </p:cNvPr>
          <p:cNvPicPr>
            <a:picLocks noChangeAspect="1"/>
          </p:cNvPicPr>
          <p:nvPr/>
        </p:nvPicPr>
        <p:blipFill>
          <a:blip r:embed="rId11"/>
          <a:stretch>
            <a:fillRect/>
          </a:stretch>
        </p:blipFill>
        <p:spPr>
          <a:xfrm>
            <a:off x="465081" y="5051822"/>
            <a:ext cx="2928573" cy="444414"/>
          </a:xfrm>
          <a:prstGeom prst="rect">
            <a:avLst/>
          </a:prstGeom>
        </p:spPr>
      </p:pic>
      <p:pic>
        <p:nvPicPr>
          <p:cNvPr id="8" name="图片 7">
            <a:extLst>
              <a:ext uri="{FF2B5EF4-FFF2-40B4-BE49-F238E27FC236}">
                <a16:creationId xmlns:a16="http://schemas.microsoft.com/office/drawing/2014/main" id="{7CE79697-EE02-4B45-9038-595502F55E07}"/>
              </a:ext>
            </a:extLst>
          </p:cNvPr>
          <p:cNvPicPr>
            <a:picLocks noChangeAspect="1"/>
          </p:cNvPicPr>
          <p:nvPr/>
        </p:nvPicPr>
        <p:blipFill>
          <a:blip r:embed="rId12"/>
          <a:stretch>
            <a:fillRect/>
          </a:stretch>
        </p:blipFill>
        <p:spPr>
          <a:xfrm>
            <a:off x="4610353" y="2243641"/>
            <a:ext cx="7106522" cy="3455823"/>
          </a:xfrm>
          <a:prstGeom prst="rect">
            <a:avLst/>
          </a:prstGeom>
        </p:spPr>
      </p:pic>
    </p:spTree>
    <p:extLst>
      <p:ext uri="{BB962C8B-B14F-4D97-AF65-F5344CB8AC3E}">
        <p14:creationId xmlns:p14="http://schemas.microsoft.com/office/powerpoint/2010/main" val="2970833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620" y="-15240"/>
            <a:ext cx="12176760" cy="6888480"/>
          </a:xfrm>
          <a:prstGeom prst="rect">
            <a:avLst/>
          </a:prstGeom>
        </p:spPr>
      </p:pic>
      <p:sp>
        <p:nvSpPr>
          <p:cNvPr id="7" name="矩形 6"/>
          <p:cNvSpPr/>
          <p:nvPr/>
        </p:nvSpPr>
        <p:spPr>
          <a:xfrm>
            <a:off x="5610687" y="1376039"/>
            <a:ext cx="3660313" cy="12952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734977" y="1555862"/>
            <a:ext cx="3134804" cy="830997"/>
          </a:xfrm>
          <a:prstGeom prst="rect">
            <a:avLst/>
          </a:prstGeom>
          <a:noFill/>
        </p:spPr>
        <p:txBody>
          <a:bodyPr wrap="square" rtlCol="0">
            <a:spAutoFit/>
          </a:bodyPr>
          <a:lstStyle/>
          <a:p>
            <a:r>
              <a:rPr lang="en-US" altLang="zh-CN" sz="4800" dirty="0">
                <a:solidFill>
                  <a:schemeClr val="lt1"/>
                </a:solidFill>
                <a:latin typeface="Bauhaus 93" panose="04030905020B02020C02" pitchFamily="82" charset="0"/>
              </a:rPr>
              <a:t>PART 4</a:t>
            </a:r>
          </a:p>
        </p:txBody>
      </p:sp>
      <p:sp>
        <p:nvSpPr>
          <p:cNvPr id="9" name="矩形 8"/>
          <p:cNvSpPr/>
          <p:nvPr/>
        </p:nvSpPr>
        <p:spPr>
          <a:xfrm>
            <a:off x="5610688" y="2666999"/>
            <a:ext cx="5741526" cy="139555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734977" y="2851099"/>
            <a:ext cx="4877631" cy="743986"/>
          </a:xfrm>
          <a:prstGeom prst="rect">
            <a:avLst/>
          </a:prstGeom>
          <a:noFill/>
        </p:spPr>
        <p:txBody>
          <a:bodyPr wrap="square" rtlCol="0">
            <a:spAutoFit/>
          </a:bodyPr>
          <a:lstStyle/>
          <a:p>
            <a:pPr>
              <a:lnSpc>
                <a:spcPct val="150000"/>
              </a:lnSpc>
            </a:pPr>
            <a:r>
              <a:rPr lang="zh-CN" altLang="en-US" sz="3200" b="1" dirty="0">
                <a:solidFill>
                  <a:schemeClr val="bg1"/>
                </a:solidFill>
                <a:latin typeface="微软雅黑" panose="020B0503020204020204" pitchFamily="34" charset="-122"/>
                <a:ea typeface="微软雅黑" panose="020B0503020204020204" pitchFamily="34" charset="-122"/>
              </a:rPr>
              <a:t>实验细节</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45004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4.</a:t>
            </a:r>
            <a:r>
              <a:rPr lang="zh-CN" altLang="en-US" sz="2400" b="1" dirty="0">
                <a:solidFill>
                  <a:schemeClr val="accent1"/>
                </a:solidFill>
              </a:rPr>
              <a:t> 实验细节</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454625" y="1407647"/>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511298" y="1043339"/>
            <a:ext cx="22851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4.1</a:t>
            </a:r>
            <a:r>
              <a:rPr lang="zh-CN" altLang="en-US" sz="2000" b="1" dirty="0">
                <a:solidFill>
                  <a:srgbClr val="BE7847"/>
                </a:solidFill>
                <a:latin typeface="微软雅黑" panose="020B0503020204020204" pitchFamily="34" charset="-122"/>
                <a:ea typeface="微软雅黑" panose="020B0503020204020204" pitchFamily="34" charset="-122"/>
              </a:rPr>
              <a:t> 数据集介绍</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sp>
        <p:nvSpPr>
          <p:cNvPr id="15" name="文本框 14">
            <a:extLst>
              <a:ext uri="{FF2B5EF4-FFF2-40B4-BE49-F238E27FC236}">
                <a16:creationId xmlns:a16="http://schemas.microsoft.com/office/drawing/2014/main" id="{D0F1B882-10C7-4C1E-9EA9-C9589C1C7C52}"/>
              </a:ext>
            </a:extLst>
          </p:cNvPr>
          <p:cNvSpPr txBox="1"/>
          <p:nvPr/>
        </p:nvSpPr>
        <p:spPr>
          <a:xfrm>
            <a:off x="3680710" y="1848315"/>
            <a:ext cx="8089887" cy="2308324"/>
          </a:xfrm>
          <a:prstGeom prst="rect">
            <a:avLst/>
          </a:prstGeom>
          <a:noFill/>
        </p:spPr>
        <p:txBody>
          <a:bodyPr wrap="square">
            <a:spAutoFit/>
          </a:bodyPr>
          <a:lstStyle/>
          <a:p>
            <a:r>
              <a:rPr lang="en-US" altLang="zh-CN" sz="1600" dirty="0">
                <a:solidFill>
                  <a:srgbClr val="232323"/>
                </a:solidFill>
                <a:latin typeface="PingFang SC"/>
              </a:rPr>
              <a:t>• RQ1</a:t>
            </a:r>
            <a:r>
              <a:rPr lang="zh-CN" altLang="en-US" sz="1600" dirty="0">
                <a:solidFill>
                  <a:srgbClr val="232323"/>
                </a:solidFill>
                <a:latin typeface="PingFang SC"/>
              </a:rPr>
              <a:t>：与最先进的分子特性预测方法相比，</a:t>
            </a:r>
            <a:r>
              <a:rPr lang="en-US" altLang="zh-CN" sz="1600" dirty="0" err="1">
                <a:solidFill>
                  <a:srgbClr val="232323"/>
                </a:solidFill>
                <a:latin typeface="PingFang SC"/>
              </a:rPr>
              <a:t>CoMPT</a:t>
            </a:r>
            <a:r>
              <a:rPr lang="en-US" altLang="zh-CN" sz="1600" dirty="0">
                <a:solidFill>
                  <a:srgbClr val="232323"/>
                </a:solidFill>
                <a:latin typeface="PingFang SC"/>
              </a:rPr>
              <a:t> </a:t>
            </a:r>
            <a:r>
              <a:rPr lang="zh-CN" altLang="en-US" sz="1600" dirty="0">
                <a:solidFill>
                  <a:srgbClr val="232323"/>
                </a:solidFill>
                <a:latin typeface="PingFang SC"/>
              </a:rPr>
              <a:t>模型的表现如何？ </a:t>
            </a:r>
            <a:endParaRPr lang="en-US" altLang="zh-CN" sz="1600" dirty="0">
              <a:solidFill>
                <a:srgbClr val="232323"/>
              </a:solidFill>
              <a:latin typeface="PingFang SC"/>
            </a:endParaRPr>
          </a:p>
          <a:p>
            <a:endParaRPr lang="en-US" altLang="zh-CN" sz="1600" dirty="0">
              <a:solidFill>
                <a:srgbClr val="232323"/>
              </a:solidFill>
              <a:latin typeface="PingFang SC"/>
            </a:endParaRPr>
          </a:p>
          <a:p>
            <a:endParaRPr lang="en-US" altLang="zh-CN" sz="1600" dirty="0">
              <a:solidFill>
                <a:srgbClr val="232323"/>
              </a:solidFill>
              <a:latin typeface="PingFang SC"/>
            </a:endParaRPr>
          </a:p>
          <a:p>
            <a:endParaRPr lang="zh-CN" altLang="en-US" sz="1600" dirty="0">
              <a:solidFill>
                <a:srgbClr val="232323"/>
              </a:solidFill>
              <a:latin typeface="PingFang SC"/>
            </a:endParaRPr>
          </a:p>
          <a:p>
            <a:r>
              <a:rPr lang="en-US" altLang="zh-CN" sz="1600" dirty="0">
                <a:solidFill>
                  <a:srgbClr val="232323"/>
                </a:solidFill>
                <a:latin typeface="PingFang SC"/>
              </a:rPr>
              <a:t>• RQ2</a:t>
            </a:r>
            <a:r>
              <a:rPr lang="zh-CN" altLang="en-US" sz="1600" dirty="0">
                <a:solidFill>
                  <a:srgbClr val="232323"/>
                </a:solidFill>
                <a:latin typeface="PingFang SC"/>
              </a:rPr>
              <a:t>：不同的组件（即节点位置、边缘方向和消息扩散机制）如何影响 </a:t>
            </a:r>
            <a:r>
              <a:rPr lang="en-US" altLang="zh-CN" sz="1600" dirty="0" err="1">
                <a:solidFill>
                  <a:srgbClr val="232323"/>
                </a:solidFill>
                <a:latin typeface="PingFang SC"/>
              </a:rPr>
              <a:t>CoMPT</a:t>
            </a:r>
            <a:r>
              <a:rPr lang="zh-CN" altLang="en-US" sz="1600" dirty="0">
                <a:solidFill>
                  <a:srgbClr val="232323"/>
                </a:solidFill>
                <a:latin typeface="PingFang SC"/>
              </a:rPr>
              <a:t>？ </a:t>
            </a:r>
          </a:p>
          <a:p>
            <a:endParaRPr lang="en-US" altLang="zh-CN" sz="1600" dirty="0">
              <a:solidFill>
                <a:srgbClr val="232323"/>
              </a:solidFill>
              <a:latin typeface="PingFang SC"/>
            </a:endParaRPr>
          </a:p>
          <a:p>
            <a:endParaRPr lang="en-US" altLang="zh-CN" sz="1600" dirty="0">
              <a:solidFill>
                <a:srgbClr val="232323"/>
              </a:solidFill>
              <a:latin typeface="PingFang SC"/>
            </a:endParaRPr>
          </a:p>
          <a:p>
            <a:endParaRPr lang="en-US" altLang="zh-CN" sz="1600" dirty="0">
              <a:solidFill>
                <a:srgbClr val="232323"/>
              </a:solidFill>
              <a:latin typeface="PingFang SC"/>
            </a:endParaRPr>
          </a:p>
          <a:p>
            <a:r>
              <a:rPr lang="en-US" altLang="zh-CN" sz="1600" dirty="0">
                <a:solidFill>
                  <a:srgbClr val="232323"/>
                </a:solidFill>
                <a:latin typeface="PingFang SC"/>
              </a:rPr>
              <a:t>• RQ3</a:t>
            </a:r>
            <a:r>
              <a:rPr lang="zh-CN" altLang="en-US" sz="1600" dirty="0">
                <a:solidFill>
                  <a:srgbClr val="232323"/>
                </a:solidFill>
                <a:latin typeface="PingFang SC"/>
              </a:rPr>
              <a:t>：</a:t>
            </a:r>
            <a:r>
              <a:rPr lang="en-US" altLang="zh-CN" sz="1600" dirty="0" err="1">
                <a:solidFill>
                  <a:srgbClr val="232323"/>
                </a:solidFill>
                <a:latin typeface="PingFang SC"/>
              </a:rPr>
              <a:t>CoMPT</a:t>
            </a:r>
            <a:r>
              <a:rPr lang="en-US" altLang="zh-CN" sz="1600" dirty="0">
                <a:solidFill>
                  <a:srgbClr val="232323"/>
                </a:solidFill>
                <a:latin typeface="PingFang SC"/>
              </a:rPr>
              <a:t> </a:t>
            </a:r>
            <a:r>
              <a:rPr lang="zh-CN" altLang="en-US" sz="1600" dirty="0">
                <a:solidFill>
                  <a:srgbClr val="232323"/>
                </a:solidFill>
                <a:latin typeface="PingFang SC"/>
              </a:rPr>
              <a:t>模型能否为属性分子图提供更好的表示？</a:t>
            </a:r>
          </a:p>
        </p:txBody>
      </p:sp>
      <p:sp>
        <p:nvSpPr>
          <p:cNvPr id="16" name="文本框 68">
            <a:extLst>
              <a:ext uri="{FF2B5EF4-FFF2-40B4-BE49-F238E27FC236}">
                <a16:creationId xmlns:a16="http://schemas.microsoft.com/office/drawing/2014/main" id="{7C24AF84-34C6-4D9E-BC65-D5E28B654E5A}"/>
              </a:ext>
            </a:extLst>
          </p:cNvPr>
          <p:cNvSpPr txBox="1">
            <a:spLocks noChangeArrowheads="1"/>
          </p:cNvSpPr>
          <p:nvPr/>
        </p:nvSpPr>
        <p:spPr bwMode="auto">
          <a:xfrm>
            <a:off x="454624" y="3559782"/>
            <a:ext cx="30431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4.4</a:t>
            </a:r>
            <a:r>
              <a:rPr lang="zh-CN" altLang="en-US" sz="2000" b="1" dirty="0">
                <a:solidFill>
                  <a:srgbClr val="BE7847"/>
                </a:solidFill>
                <a:latin typeface="微软雅黑" panose="020B0503020204020204" pitchFamily="34" charset="-122"/>
                <a:ea typeface="微软雅黑" panose="020B0503020204020204" pitchFamily="34" charset="-122"/>
              </a:rPr>
              <a:t> 嵌入可视化（</a:t>
            </a:r>
            <a:r>
              <a:rPr lang="en-US" altLang="zh-CN" sz="2000" b="1" dirty="0">
                <a:solidFill>
                  <a:srgbClr val="BE7847"/>
                </a:solidFill>
                <a:latin typeface="微软雅黑" panose="020B0503020204020204" pitchFamily="34" charset="-122"/>
                <a:ea typeface="微软雅黑" panose="020B0503020204020204" pitchFamily="34" charset="-122"/>
              </a:rPr>
              <a:t>RQ3</a:t>
            </a:r>
            <a:r>
              <a:rPr lang="zh-CN" altLang="en-US" sz="2000" b="1" dirty="0">
                <a:solidFill>
                  <a:srgbClr val="BE7847"/>
                </a:solidFill>
                <a:latin typeface="微软雅黑" panose="020B0503020204020204" pitchFamily="34" charset="-122"/>
                <a:ea typeface="微软雅黑" panose="020B0503020204020204" pitchFamily="34" charset="-122"/>
              </a:rPr>
              <a:t>）</a:t>
            </a:r>
          </a:p>
        </p:txBody>
      </p:sp>
      <p:sp>
        <p:nvSpPr>
          <p:cNvPr id="17" name="文本框 68">
            <a:extLst>
              <a:ext uri="{FF2B5EF4-FFF2-40B4-BE49-F238E27FC236}">
                <a16:creationId xmlns:a16="http://schemas.microsoft.com/office/drawing/2014/main" id="{6BA67E75-D1C1-42EF-AAC0-111F81D35892}"/>
              </a:ext>
            </a:extLst>
          </p:cNvPr>
          <p:cNvSpPr txBox="1">
            <a:spLocks noChangeArrowheads="1"/>
          </p:cNvSpPr>
          <p:nvPr/>
        </p:nvSpPr>
        <p:spPr bwMode="auto">
          <a:xfrm>
            <a:off x="454624" y="2721500"/>
            <a:ext cx="41262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4.3</a:t>
            </a:r>
            <a:r>
              <a:rPr lang="zh-CN" altLang="en-US" sz="2000" b="1" dirty="0">
                <a:solidFill>
                  <a:srgbClr val="BE7847"/>
                </a:solidFill>
                <a:latin typeface="微软雅黑" panose="020B0503020204020204" pitchFamily="34" charset="-122"/>
                <a:ea typeface="微软雅黑" panose="020B0503020204020204" pitchFamily="34" charset="-122"/>
              </a:rPr>
              <a:t> 消融实验（</a:t>
            </a:r>
            <a:r>
              <a:rPr lang="en-US" altLang="zh-CN" sz="2000" b="1" dirty="0">
                <a:solidFill>
                  <a:srgbClr val="BE7847"/>
                </a:solidFill>
                <a:latin typeface="微软雅黑" panose="020B0503020204020204" pitchFamily="34" charset="-122"/>
                <a:ea typeface="微软雅黑" panose="020B0503020204020204" pitchFamily="34" charset="-122"/>
              </a:rPr>
              <a:t>RQ2</a:t>
            </a:r>
            <a:r>
              <a:rPr lang="zh-CN" altLang="en-US" sz="2000" b="1" dirty="0">
                <a:solidFill>
                  <a:srgbClr val="BE7847"/>
                </a:solidFill>
                <a:latin typeface="微软雅黑" panose="020B0503020204020204" pitchFamily="34" charset="-122"/>
                <a:ea typeface="微软雅黑" panose="020B0503020204020204" pitchFamily="34" charset="-122"/>
              </a:rPr>
              <a:t>）</a:t>
            </a:r>
          </a:p>
        </p:txBody>
      </p:sp>
      <p:sp>
        <p:nvSpPr>
          <p:cNvPr id="18" name="文本框 68">
            <a:extLst>
              <a:ext uri="{FF2B5EF4-FFF2-40B4-BE49-F238E27FC236}">
                <a16:creationId xmlns:a16="http://schemas.microsoft.com/office/drawing/2014/main" id="{84888CF8-5223-4582-AE02-EABD6B5694EA}"/>
              </a:ext>
            </a:extLst>
          </p:cNvPr>
          <p:cNvSpPr txBox="1">
            <a:spLocks noChangeArrowheads="1"/>
          </p:cNvSpPr>
          <p:nvPr/>
        </p:nvSpPr>
        <p:spPr bwMode="auto">
          <a:xfrm>
            <a:off x="454624" y="1914889"/>
            <a:ext cx="28559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4.2</a:t>
            </a:r>
            <a:r>
              <a:rPr lang="zh-CN" altLang="en-US" sz="2000" b="1" dirty="0">
                <a:solidFill>
                  <a:srgbClr val="BE7847"/>
                </a:solidFill>
                <a:latin typeface="微软雅黑" panose="020B0503020204020204" pitchFamily="34" charset="-122"/>
                <a:ea typeface="微软雅黑" panose="020B0503020204020204" pitchFamily="34" charset="-122"/>
              </a:rPr>
              <a:t> 实验结果（</a:t>
            </a:r>
            <a:r>
              <a:rPr lang="en-US" altLang="zh-CN" sz="2000" b="1" dirty="0">
                <a:solidFill>
                  <a:srgbClr val="BE7847"/>
                </a:solidFill>
                <a:latin typeface="微软雅黑" panose="020B0503020204020204" pitchFamily="34" charset="-122"/>
                <a:ea typeface="微软雅黑" panose="020B0503020204020204" pitchFamily="34" charset="-122"/>
              </a:rPr>
              <a:t>RQ1</a:t>
            </a:r>
            <a:r>
              <a:rPr lang="zh-CN" altLang="en-US" sz="2000" b="1" dirty="0">
                <a:solidFill>
                  <a:srgbClr val="BE7847"/>
                </a:solidFill>
                <a:latin typeface="微软雅黑" panose="020B0503020204020204" pitchFamily="34" charset="-122"/>
                <a:ea typeface="微软雅黑" panose="020B0503020204020204" pitchFamily="34" charset="-122"/>
              </a:rPr>
              <a:t>）</a:t>
            </a:r>
          </a:p>
        </p:txBody>
      </p:sp>
      <p:grpSp>
        <p:nvGrpSpPr>
          <p:cNvPr id="19" name="组合 66">
            <a:extLst>
              <a:ext uri="{FF2B5EF4-FFF2-40B4-BE49-F238E27FC236}">
                <a16:creationId xmlns:a16="http://schemas.microsoft.com/office/drawing/2014/main" id="{63F5FAFB-0D34-432F-9AB2-535D3A8F7ED5}"/>
              </a:ext>
            </a:extLst>
          </p:cNvPr>
          <p:cNvGrpSpPr>
            <a:grpSpLocks/>
          </p:cNvGrpSpPr>
          <p:nvPr/>
        </p:nvGrpSpPr>
        <p:grpSpPr bwMode="auto">
          <a:xfrm>
            <a:off x="421403" y="3948251"/>
            <a:ext cx="2906712" cy="85725"/>
            <a:chOff x="1379008" y="4593590"/>
            <a:chExt cx="2906925" cy="85590"/>
          </a:xfrm>
        </p:grpSpPr>
        <p:cxnSp>
          <p:nvCxnSpPr>
            <p:cNvPr id="20" name="直接连接符 19">
              <a:extLst>
                <a:ext uri="{FF2B5EF4-FFF2-40B4-BE49-F238E27FC236}">
                  <a16:creationId xmlns:a16="http://schemas.microsoft.com/office/drawing/2014/main" id="{FC852A8A-113B-4FE9-878D-1100EABAF66C}"/>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BB1A1495-8B7D-4D18-9F12-ECBAF98223C8}"/>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grpSp>
        <p:nvGrpSpPr>
          <p:cNvPr id="22" name="组合 66">
            <a:extLst>
              <a:ext uri="{FF2B5EF4-FFF2-40B4-BE49-F238E27FC236}">
                <a16:creationId xmlns:a16="http://schemas.microsoft.com/office/drawing/2014/main" id="{75E6BF61-128B-4D85-A79A-AFFDE109958E}"/>
              </a:ext>
            </a:extLst>
          </p:cNvPr>
          <p:cNvGrpSpPr>
            <a:grpSpLocks/>
          </p:cNvGrpSpPr>
          <p:nvPr/>
        </p:nvGrpSpPr>
        <p:grpSpPr bwMode="auto">
          <a:xfrm>
            <a:off x="421403" y="3116809"/>
            <a:ext cx="2906712" cy="85725"/>
            <a:chOff x="1379008" y="4593590"/>
            <a:chExt cx="2906925" cy="85590"/>
          </a:xfrm>
        </p:grpSpPr>
        <p:cxnSp>
          <p:nvCxnSpPr>
            <p:cNvPr id="23" name="直接连接符 22">
              <a:extLst>
                <a:ext uri="{FF2B5EF4-FFF2-40B4-BE49-F238E27FC236}">
                  <a16:creationId xmlns:a16="http://schemas.microsoft.com/office/drawing/2014/main" id="{83BF9256-73B9-4493-B4B6-C1108B23AFFC}"/>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BC119D71-51C9-46F4-AD44-C641A10B3805}"/>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grpSp>
        <p:nvGrpSpPr>
          <p:cNvPr id="25" name="组合 66">
            <a:extLst>
              <a:ext uri="{FF2B5EF4-FFF2-40B4-BE49-F238E27FC236}">
                <a16:creationId xmlns:a16="http://schemas.microsoft.com/office/drawing/2014/main" id="{3A04B413-CCD4-41F3-82C5-3007D195AA22}"/>
              </a:ext>
            </a:extLst>
          </p:cNvPr>
          <p:cNvGrpSpPr>
            <a:grpSpLocks/>
          </p:cNvGrpSpPr>
          <p:nvPr/>
        </p:nvGrpSpPr>
        <p:grpSpPr bwMode="auto">
          <a:xfrm>
            <a:off x="454625" y="2292768"/>
            <a:ext cx="2906712" cy="85725"/>
            <a:chOff x="1379008" y="4593590"/>
            <a:chExt cx="2906925" cy="85590"/>
          </a:xfrm>
        </p:grpSpPr>
        <p:cxnSp>
          <p:nvCxnSpPr>
            <p:cNvPr id="28" name="直接连接符 27">
              <a:extLst>
                <a:ext uri="{FF2B5EF4-FFF2-40B4-BE49-F238E27FC236}">
                  <a16:creationId xmlns:a16="http://schemas.microsoft.com/office/drawing/2014/main" id="{B69559B8-7E57-497E-8389-0E825330FD57}"/>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281CBF80-3E05-49E6-ADBC-54D36721D9A4}"/>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Tree>
    <p:extLst>
      <p:ext uri="{BB962C8B-B14F-4D97-AF65-F5344CB8AC3E}">
        <p14:creationId xmlns:p14="http://schemas.microsoft.com/office/powerpoint/2010/main" val="2055997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4.</a:t>
            </a:r>
            <a:r>
              <a:rPr lang="zh-CN" altLang="en-US" sz="2400" b="1" dirty="0">
                <a:solidFill>
                  <a:schemeClr val="accent1"/>
                </a:solidFill>
              </a:rPr>
              <a:t> 实验细节</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454625" y="1407647"/>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511298" y="1043339"/>
            <a:ext cx="22851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4.1</a:t>
            </a:r>
            <a:r>
              <a:rPr lang="zh-CN" altLang="en-US" sz="2000" b="1" dirty="0">
                <a:solidFill>
                  <a:srgbClr val="BE7847"/>
                </a:solidFill>
                <a:latin typeface="微软雅黑" panose="020B0503020204020204" pitchFamily="34" charset="-122"/>
                <a:ea typeface="微软雅黑" panose="020B0503020204020204" pitchFamily="34" charset="-122"/>
              </a:rPr>
              <a:t> 数据集介绍</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pic>
        <p:nvPicPr>
          <p:cNvPr id="3" name="图片 2">
            <a:extLst>
              <a:ext uri="{FF2B5EF4-FFF2-40B4-BE49-F238E27FC236}">
                <a16:creationId xmlns:a16="http://schemas.microsoft.com/office/drawing/2014/main" id="{2518CE46-1948-47B9-A479-E73817D8C46D}"/>
              </a:ext>
            </a:extLst>
          </p:cNvPr>
          <p:cNvPicPr>
            <a:picLocks noChangeAspect="1"/>
          </p:cNvPicPr>
          <p:nvPr/>
        </p:nvPicPr>
        <p:blipFill>
          <a:blip r:embed="rId8"/>
          <a:stretch>
            <a:fillRect/>
          </a:stretch>
        </p:blipFill>
        <p:spPr>
          <a:xfrm>
            <a:off x="2235019" y="1905000"/>
            <a:ext cx="6543675" cy="3048000"/>
          </a:xfrm>
          <a:prstGeom prst="rect">
            <a:avLst/>
          </a:prstGeom>
        </p:spPr>
      </p:pic>
    </p:spTree>
    <p:extLst>
      <p:ext uri="{BB962C8B-B14F-4D97-AF65-F5344CB8AC3E}">
        <p14:creationId xmlns:p14="http://schemas.microsoft.com/office/powerpoint/2010/main" val="376677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4.</a:t>
            </a:r>
            <a:r>
              <a:rPr lang="zh-CN" altLang="en-US" sz="2400" b="1" dirty="0">
                <a:solidFill>
                  <a:schemeClr val="accent1"/>
                </a:solidFill>
              </a:rPr>
              <a:t> 实验细节</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454625" y="1407647"/>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511298" y="1043339"/>
            <a:ext cx="22851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4.1</a:t>
            </a:r>
            <a:r>
              <a:rPr lang="zh-CN" altLang="en-US" sz="2000" b="1" dirty="0">
                <a:solidFill>
                  <a:srgbClr val="BE7847"/>
                </a:solidFill>
                <a:latin typeface="微软雅黑" panose="020B0503020204020204" pitchFamily="34" charset="-122"/>
                <a:ea typeface="微软雅黑" panose="020B0503020204020204" pitchFamily="34" charset="-122"/>
              </a:rPr>
              <a:t> 数据集介绍</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pic>
        <p:nvPicPr>
          <p:cNvPr id="19" name="图片 18">
            <a:extLst>
              <a:ext uri="{FF2B5EF4-FFF2-40B4-BE49-F238E27FC236}">
                <a16:creationId xmlns:a16="http://schemas.microsoft.com/office/drawing/2014/main" id="{175A707A-FCF6-42D7-B4BA-76C74ED7CD99}"/>
              </a:ext>
            </a:extLst>
          </p:cNvPr>
          <p:cNvPicPr>
            <a:picLocks noChangeAspect="1"/>
          </p:cNvPicPr>
          <p:nvPr/>
        </p:nvPicPr>
        <p:blipFill>
          <a:blip r:embed="rId8"/>
          <a:stretch>
            <a:fillRect/>
          </a:stretch>
        </p:blipFill>
        <p:spPr>
          <a:xfrm>
            <a:off x="3199474" y="2862919"/>
            <a:ext cx="8786013" cy="1132162"/>
          </a:xfrm>
          <a:prstGeom prst="rect">
            <a:avLst/>
          </a:prstGeom>
        </p:spPr>
      </p:pic>
      <p:pic>
        <p:nvPicPr>
          <p:cNvPr id="20" name="图片 19">
            <a:extLst>
              <a:ext uri="{FF2B5EF4-FFF2-40B4-BE49-F238E27FC236}">
                <a16:creationId xmlns:a16="http://schemas.microsoft.com/office/drawing/2014/main" id="{6D4D5ABB-4DD9-40BA-9C20-4A8A20648CAF}"/>
              </a:ext>
            </a:extLst>
          </p:cNvPr>
          <p:cNvPicPr>
            <a:picLocks noChangeAspect="1"/>
          </p:cNvPicPr>
          <p:nvPr/>
        </p:nvPicPr>
        <p:blipFill>
          <a:blip r:embed="rId9"/>
          <a:stretch>
            <a:fillRect/>
          </a:stretch>
        </p:blipFill>
        <p:spPr>
          <a:xfrm>
            <a:off x="5492537" y="4258799"/>
            <a:ext cx="5819158" cy="2389770"/>
          </a:xfrm>
          <a:prstGeom prst="rect">
            <a:avLst/>
          </a:prstGeom>
        </p:spPr>
      </p:pic>
      <p:sp>
        <p:nvSpPr>
          <p:cNvPr id="21" name="文本框 20">
            <a:extLst>
              <a:ext uri="{FF2B5EF4-FFF2-40B4-BE49-F238E27FC236}">
                <a16:creationId xmlns:a16="http://schemas.microsoft.com/office/drawing/2014/main" id="{B2FA688E-A9F5-4DAB-98EA-E00287D10143}"/>
              </a:ext>
            </a:extLst>
          </p:cNvPr>
          <p:cNvSpPr txBox="1"/>
          <p:nvPr/>
        </p:nvSpPr>
        <p:spPr>
          <a:xfrm>
            <a:off x="497487" y="3019672"/>
            <a:ext cx="2444888" cy="1077218"/>
          </a:xfrm>
          <a:prstGeom prst="rect">
            <a:avLst/>
          </a:prstGeom>
          <a:noFill/>
        </p:spPr>
        <p:txBody>
          <a:bodyPr wrap="square">
            <a:spAutoFit/>
          </a:bodyPr>
          <a:lstStyle/>
          <a:p>
            <a:endParaRPr lang="zh-CN" altLang="en-US" sz="1600" dirty="0">
              <a:solidFill>
                <a:srgbClr val="232323"/>
              </a:solidFill>
              <a:latin typeface="PingFang SC"/>
            </a:endParaRPr>
          </a:p>
          <a:p>
            <a:r>
              <a:rPr lang="en-US" altLang="zh-CN" sz="1600" dirty="0">
                <a:solidFill>
                  <a:srgbClr val="232323"/>
                </a:solidFill>
                <a:latin typeface="PingFang SC"/>
              </a:rPr>
              <a:t>ESOL</a:t>
            </a:r>
            <a:r>
              <a:rPr lang="zh-CN" altLang="en-US" sz="1600" dirty="0">
                <a:solidFill>
                  <a:srgbClr val="232323"/>
                </a:solidFill>
                <a:latin typeface="PingFang SC"/>
              </a:rPr>
              <a:t>：</a:t>
            </a:r>
            <a:r>
              <a:rPr lang="en-US" altLang="zh-CN" sz="1600" dirty="0">
                <a:solidFill>
                  <a:srgbClr val="232323"/>
                </a:solidFill>
                <a:latin typeface="PingFang SC"/>
              </a:rPr>
              <a:t>ESOL </a:t>
            </a:r>
            <a:r>
              <a:rPr lang="zh-CN" altLang="en-US" sz="1600" dirty="0">
                <a:solidFill>
                  <a:srgbClr val="232323"/>
                </a:solidFill>
                <a:latin typeface="PingFang SC"/>
              </a:rPr>
              <a:t>是一个小型数据集，由 </a:t>
            </a:r>
            <a:r>
              <a:rPr lang="en-US" altLang="zh-CN" sz="1600" dirty="0">
                <a:solidFill>
                  <a:srgbClr val="232323"/>
                </a:solidFill>
                <a:latin typeface="PingFang SC"/>
              </a:rPr>
              <a:t>1128 </a:t>
            </a:r>
            <a:r>
              <a:rPr lang="zh-CN" altLang="en-US" sz="1600" dirty="0">
                <a:solidFill>
                  <a:srgbClr val="232323"/>
                </a:solidFill>
                <a:latin typeface="PingFang SC"/>
              </a:rPr>
              <a:t>种化合物的水溶性数据组成。</a:t>
            </a:r>
          </a:p>
        </p:txBody>
      </p:sp>
      <p:sp>
        <p:nvSpPr>
          <p:cNvPr id="22" name="文本框 21">
            <a:extLst>
              <a:ext uri="{FF2B5EF4-FFF2-40B4-BE49-F238E27FC236}">
                <a16:creationId xmlns:a16="http://schemas.microsoft.com/office/drawing/2014/main" id="{93EFB420-6B04-4CD0-8E4A-CCCC6DE1C1CF}"/>
              </a:ext>
            </a:extLst>
          </p:cNvPr>
          <p:cNvSpPr txBox="1"/>
          <p:nvPr/>
        </p:nvSpPr>
        <p:spPr>
          <a:xfrm>
            <a:off x="505425" y="4687274"/>
            <a:ext cx="2867472" cy="1354217"/>
          </a:xfrm>
          <a:prstGeom prst="rect">
            <a:avLst/>
          </a:prstGeom>
          <a:noFill/>
        </p:spPr>
        <p:txBody>
          <a:bodyPr wrap="square">
            <a:spAutoFit/>
          </a:bodyPr>
          <a:lstStyle/>
          <a:p>
            <a:endParaRPr lang="zh-CN" altLang="en-US" dirty="0"/>
          </a:p>
          <a:p>
            <a:r>
              <a:rPr lang="en-US" altLang="zh-CN" sz="1600" dirty="0">
                <a:solidFill>
                  <a:srgbClr val="232323"/>
                </a:solidFill>
                <a:latin typeface="PingFang SC"/>
              </a:rPr>
              <a:t>1H/13CNMR</a:t>
            </a:r>
            <a:r>
              <a:rPr lang="zh-CN" altLang="en-US" sz="1600" dirty="0">
                <a:solidFill>
                  <a:srgbClr val="232323"/>
                </a:solidFill>
                <a:latin typeface="PingFang SC"/>
              </a:rPr>
              <a:t>：化学位移数据集来自 </a:t>
            </a:r>
            <a:r>
              <a:rPr lang="en-US" altLang="zh-CN" sz="1600" dirty="0">
                <a:solidFill>
                  <a:srgbClr val="232323"/>
                </a:solidFill>
                <a:latin typeface="PingFang SC"/>
              </a:rPr>
              <a:t>nmrshiftdb2</a:t>
            </a:r>
            <a:r>
              <a:rPr lang="zh-CN" altLang="en-US" sz="1600" dirty="0">
                <a:solidFill>
                  <a:srgbClr val="232323"/>
                </a:solidFill>
                <a:latin typeface="PingFang SC"/>
              </a:rPr>
              <a:t>。我们排除了超过 </a:t>
            </a:r>
            <a:r>
              <a:rPr lang="en-US" altLang="zh-CN" sz="1600" dirty="0">
                <a:solidFill>
                  <a:srgbClr val="232323"/>
                </a:solidFill>
                <a:latin typeface="PingFang SC"/>
              </a:rPr>
              <a:t>100 </a:t>
            </a:r>
            <a:r>
              <a:rPr lang="zh-CN" altLang="en-US" sz="1600" dirty="0">
                <a:solidFill>
                  <a:srgbClr val="232323"/>
                </a:solidFill>
                <a:latin typeface="PingFang SC"/>
              </a:rPr>
              <a:t>个原子或未能通过 </a:t>
            </a:r>
            <a:r>
              <a:rPr lang="en-US" altLang="zh-CN" sz="1600" dirty="0" err="1">
                <a:solidFill>
                  <a:srgbClr val="232323"/>
                </a:solidFill>
                <a:latin typeface="PingFang SC"/>
              </a:rPr>
              <a:t>RDKit</a:t>
            </a:r>
            <a:r>
              <a:rPr lang="en-US" altLang="zh-CN" sz="1600" dirty="0">
                <a:solidFill>
                  <a:srgbClr val="232323"/>
                </a:solidFill>
                <a:latin typeface="PingFang SC"/>
              </a:rPr>
              <a:t> </a:t>
            </a:r>
            <a:r>
              <a:rPr lang="zh-CN" altLang="en-US" sz="1600" dirty="0">
                <a:solidFill>
                  <a:srgbClr val="232323"/>
                </a:solidFill>
                <a:latin typeface="PingFang SC"/>
              </a:rPr>
              <a:t>中的消毒过程的分子。</a:t>
            </a:r>
          </a:p>
        </p:txBody>
      </p:sp>
      <p:sp>
        <p:nvSpPr>
          <p:cNvPr id="23" name="文本框 22">
            <a:extLst>
              <a:ext uri="{FF2B5EF4-FFF2-40B4-BE49-F238E27FC236}">
                <a16:creationId xmlns:a16="http://schemas.microsoft.com/office/drawing/2014/main" id="{2292E336-A1A3-45D8-913F-1F2446C02DEE}"/>
              </a:ext>
            </a:extLst>
          </p:cNvPr>
          <p:cNvSpPr txBox="1"/>
          <p:nvPr/>
        </p:nvSpPr>
        <p:spPr>
          <a:xfrm>
            <a:off x="431438" y="1555721"/>
            <a:ext cx="2628133" cy="1107996"/>
          </a:xfrm>
          <a:prstGeom prst="rect">
            <a:avLst/>
          </a:prstGeom>
          <a:noFill/>
        </p:spPr>
        <p:txBody>
          <a:bodyPr wrap="square">
            <a:spAutoFit/>
          </a:bodyPr>
          <a:lstStyle/>
          <a:p>
            <a:endParaRPr lang="zh-CN" altLang="en-US" dirty="0"/>
          </a:p>
          <a:p>
            <a:r>
              <a:rPr lang="en-US" altLang="zh-CN" sz="1600" dirty="0">
                <a:solidFill>
                  <a:srgbClr val="232323"/>
                </a:solidFill>
                <a:latin typeface="PingFang SC"/>
              </a:rPr>
              <a:t>BBBP</a:t>
            </a:r>
            <a:r>
              <a:rPr lang="zh-CN" altLang="en-US" sz="1600" dirty="0">
                <a:solidFill>
                  <a:srgbClr val="232323"/>
                </a:solidFill>
                <a:latin typeface="PingFang SC"/>
              </a:rPr>
              <a:t>：血脑屏障渗透数据集包括 </a:t>
            </a:r>
            <a:r>
              <a:rPr lang="en-US" altLang="zh-CN" sz="1600" dirty="0">
                <a:solidFill>
                  <a:srgbClr val="232323"/>
                </a:solidFill>
                <a:latin typeface="PingFang SC"/>
              </a:rPr>
              <a:t>2035 </a:t>
            </a:r>
            <a:r>
              <a:rPr lang="zh-CN" altLang="en-US" sz="1600" dirty="0">
                <a:solidFill>
                  <a:srgbClr val="232323"/>
                </a:solidFill>
                <a:latin typeface="PingFang SC"/>
              </a:rPr>
              <a:t>种化合物的渗透性特性的二进制标签。</a:t>
            </a:r>
          </a:p>
        </p:txBody>
      </p:sp>
      <p:pic>
        <p:nvPicPr>
          <p:cNvPr id="24" name="图片 23">
            <a:extLst>
              <a:ext uri="{FF2B5EF4-FFF2-40B4-BE49-F238E27FC236}">
                <a16:creationId xmlns:a16="http://schemas.microsoft.com/office/drawing/2014/main" id="{FB3A6CFB-CD20-46E4-A7B5-EE07FBE259B0}"/>
              </a:ext>
            </a:extLst>
          </p:cNvPr>
          <p:cNvPicPr>
            <a:picLocks noChangeAspect="1"/>
          </p:cNvPicPr>
          <p:nvPr/>
        </p:nvPicPr>
        <p:blipFill>
          <a:blip r:embed="rId10"/>
          <a:stretch>
            <a:fillRect/>
          </a:stretch>
        </p:blipFill>
        <p:spPr>
          <a:xfrm>
            <a:off x="3622921" y="1329593"/>
            <a:ext cx="8362566" cy="1219632"/>
          </a:xfrm>
          <a:prstGeom prst="rect">
            <a:avLst/>
          </a:prstGeom>
        </p:spPr>
      </p:pic>
    </p:spTree>
    <p:extLst>
      <p:ext uri="{BB962C8B-B14F-4D97-AF65-F5344CB8AC3E}">
        <p14:creationId xmlns:p14="http://schemas.microsoft.com/office/powerpoint/2010/main" val="2929966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4.</a:t>
            </a:r>
            <a:r>
              <a:rPr lang="zh-CN" altLang="en-US" sz="2400" b="1" dirty="0">
                <a:solidFill>
                  <a:schemeClr val="accent1"/>
                </a:solidFill>
              </a:rPr>
              <a:t> 实验细节</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454625" y="1407647"/>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511297" y="1043339"/>
            <a:ext cx="2900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4.2</a:t>
            </a:r>
            <a:r>
              <a:rPr lang="zh-CN" altLang="en-US" sz="2000" b="1" dirty="0">
                <a:solidFill>
                  <a:srgbClr val="BE7847"/>
                </a:solidFill>
                <a:latin typeface="微软雅黑" panose="020B0503020204020204" pitchFamily="34" charset="-122"/>
                <a:ea typeface="微软雅黑" panose="020B0503020204020204" pitchFamily="34" charset="-122"/>
              </a:rPr>
              <a:t> 实验结果（</a:t>
            </a:r>
            <a:r>
              <a:rPr lang="en-US" altLang="zh-CN" sz="2000" b="1" dirty="0">
                <a:solidFill>
                  <a:srgbClr val="BE7847"/>
                </a:solidFill>
                <a:latin typeface="微软雅黑" panose="020B0503020204020204" pitchFamily="34" charset="-122"/>
                <a:ea typeface="微软雅黑" panose="020B0503020204020204" pitchFamily="34" charset="-122"/>
              </a:rPr>
              <a:t>RQ1</a:t>
            </a:r>
            <a:r>
              <a:rPr lang="zh-CN" altLang="en-US" sz="2000" b="1" dirty="0">
                <a:solidFill>
                  <a:srgbClr val="BE7847"/>
                </a:solidFill>
                <a:latin typeface="微软雅黑" panose="020B0503020204020204" pitchFamily="34" charset="-122"/>
                <a:ea typeface="微软雅黑" panose="020B0503020204020204" pitchFamily="34" charset="-122"/>
              </a:rPr>
              <a:t>）</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pic>
        <p:nvPicPr>
          <p:cNvPr id="3" name="图片 2">
            <a:extLst>
              <a:ext uri="{FF2B5EF4-FFF2-40B4-BE49-F238E27FC236}">
                <a16:creationId xmlns:a16="http://schemas.microsoft.com/office/drawing/2014/main" id="{988EE2A1-5060-4029-8FF6-AAB4A57F1519}"/>
              </a:ext>
            </a:extLst>
          </p:cNvPr>
          <p:cNvPicPr>
            <a:picLocks noChangeAspect="1"/>
          </p:cNvPicPr>
          <p:nvPr/>
        </p:nvPicPr>
        <p:blipFill>
          <a:blip r:embed="rId8"/>
          <a:stretch>
            <a:fillRect/>
          </a:stretch>
        </p:blipFill>
        <p:spPr>
          <a:xfrm>
            <a:off x="1215109" y="1833056"/>
            <a:ext cx="9909068" cy="3761295"/>
          </a:xfrm>
          <a:prstGeom prst="rect">
            <a:avLst/>
          </a:prstGeom>
        </p:spPr>
      </p:pic>
      <p:pic>
        <p:nvPicPr>
          <p:cNvPr id="15" name="图片 14">
            <a:extLst>
              <a:ext uri="{FF2B5EF4-FFF2-40B4-BE49-F238E27FC236}">
                <a16:creationId xmlns:a16="http://schemas.microsoft.com/office/drawing/2014/main" id="{AD27C396-038B-4E95-B24D-5AB7FEF3014D}"/>
              </a:ext>
            </a:extLst>
          </p:cNvPr>
          <p:cNvPicPr>
            <a:picLocks noChangeAspect="1"/>
          </p:cNvPicPr>
          <p:nvPr/>
        </p:nvPicPr>
        <p:blipFill>
          <a:blip r:embed="rId8"/>
          <a:stretch>
            <a:fillRect/>
          </a:stretch>
        </p:blipFill>
        <p:spPr>
          <a:xfrm>
            <a:off x="1367509" y="1985456"/>
            <a:ext cx="9909068" cy="3761295"/>
          </a:xfrm>
          <a:prstGeom prst="rect">
            <a:avLst/>
          </a:prstGeom>
        </p:spPr>
      </p:pic>
    </p:spTree>
    <p:extLst>
      <p:ext uri="{BB962C8B-B14F-4D97-AF65-F5344CB8AC3E}">
        <p14:creationId xmlns:p14="http://schemas.microsoft.com/office/powerpoint/2010/main" val="1749223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4.</a:t>
            </a:r>
            <a:r>
              <a:rPr lang="zh-CN" altLang="en-US" sz="2400" b="1" dirty="0">
                <a:solidFill>
                  <a:schemeClr val="accent1"/>
                </a:solidFill>
              </a:rPr>
              <a:t> 实验细节</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454625" y="1407647"/>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511298" y="1043339"/>
            <a:ext cx="26860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4.2</a:t>
            </a:r>
            <a:r>
              <a:rPr lang="zh-CN" altLang="en-US" sz="2000" b="1" dirty="0">
                <a:solidFill>
                  <a:srgbClr val="BE7847"/>
                </a:solidFill>
                <a:latin typeface="微软雅黑" panose="020B0503020204020204" pitchFamily="34" charset="-122"/>
                <a:ea typeface="微软雅黑" panose="020B0503020204020204" pitchFamily="34" charset="-122"/>
              </a:rPr>
              <a:t> 实验结果（</a:t>
            </a:r>
            <a:r>
              <a:rPr lang="en-US" altLang="zh-CN" sz="2000" b="1" dirty="0">
                <a:solidFill>
                  <a:srgbClr val="BE7847"/>
                </a:solidFill>
                <a:latin typeface="微软雅黑" panose="020B0503020204020204" pitchFamily="34" charset="-122"/>
                <a:ea typeface="微软雅黑" panose="020B0503020204020204" pitchFamily="34" charset="-122"/>
              </a:rPr>
              <a:t>RQ1</a:t>
            </a:r>
            <a:r>
              <a:rPr lang="zh-CN" altLang="en-US" sz="2000" b="1" dirty="0">
                <a:solidFill>
                  <a:srgbClr val="BE7847"/>
                </a:solidFill>
                <a:latin typeface="微软雅黑" panose="020B0503020204020204" pitchFamily="34" charset="-122"/>
                <a:ea typeface="微软雅黑" panose="020B0503020204020204" pitchFamily="34" charset="-122"/>
              </a:rPr>
              <a:t>）</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pic>
        <p:nvPicPr>
          <p:cNvPr id="4" name="图片 3">
            <a:extLst>
              <a:ext uri="{FF2B5EF4-FFF2-40B4-BE49-F238E27FC236}">
                <a16:creationId xmlns:a16="http://schemas.microsoft.com/office/drawing/2014/main" id="{B67E40C9-0C59-4E96-A7CB-73E29AA56652}"/>
              </a:ext>
            </a:extLst>
          </p:cNvPr>
          <p:cNvPicPr>
            <a:picLocks noChangeAspect="1"/>
          </p:cNvPicPr>
          <p:nvPr/>
        </p:nvPicPr>
        <p:blipFill>
          <a:blip r:embed="rId8"/>
          <a:stretch>
            <a:fillRect/>
          </a:stretch>
        </p:blipFill>
        <p:spPr>
          <a:xfrm>
            <a:off x="2986087" y="1962150"/>
            <a:ext cx="6219825" cy="2933700"/>
          </a:xfrm>
          <a:prstGeom prst="rect">
            <a:avLst/>
          </a:prstGeom>
        </p:spPr>
      </p:pic>
    </p:spTree>
    <p:extLst>
      <p:ext uri="{BB962C8B-B14F-4D97-AF65-F5344CB8AC3E}">
        <p14:creationId xmlns:p14="http://schemas.microsoft.com/office/powerpoint/2010/main" val="407173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4.</a:t>
            </a:r>
            <a:r>
              <a:rPr lang="zh-CN" altLang="en-US" sz="2400" b="1" dirty="0">
                <a:solidFill>
                  <a:schemeClr val="accent1"/>
                </a:solidFill>
              </a:rPr>
              <a:t> 实验细节</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454625" y="1407647"/>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511298" y="1043339"/>
            <a:ext cx="31217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4.3</a:t>
            </a:r>
            <a:r>
              <a:rPr lang="zh-CN" altLang="en-US" sz="2000" b="1" dirty="0">
                <a:solidFill>
                  <a:srgbClr val="BE7847"/>
                </a:solidFill>
                <a:latin typeface="微软雅黑" panose="020B0503020204020204" pitchFamily="34" charset="-122"/>
                <a:ea typeface="微软雅黑" panose="020B0503020204020204" pitchFamily="34" charset="-122"/>
              </a:rPr>
              <a:t> 消融实验（</a:t>
            </a:r>
            <a:r>
              <a:rPr lang="en-US" altLang="zh-CN" sz="2000" b="1" dirty="0">
                <a:solidFill>
                  <a:srgbClr val="BE7847"/>
                </a:solidFill>
                <a:latin typeface="微软雅黑" panose="020B0503020204020204" pitchFamily="34" charset="-122"/>
                <a:ea typeface="微软雅黑" panose="020B0503020204020204" pitchFamily="34" charset="-122"/>
              </a:rPr>
              <a:t>RQ2</a:t>
            </a:r>
            <a:r>
              <a:rPr lang="zh-CN" altLang="en-US" sz="2000" b="1" dirty="0">
                <a:solidFill>
                  <a:srgbClr val="BE7847"/>
                </a:solidFill>
                <a:latin typeface="微软雅黑" panose="020B0503020204020204" pitchFamily="34" charset="-122"/>
                <a:ea typeface="微软雅黑" panose="020B0503020204020204" pitchFamily="34" charset="-122"/>
              </a:rPr>
              <a:t>）</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pic>
        <p:nvPicPr>
          <p:cNvPr id="3" name="图片 2">
            <a:extLst>
              <a:ext uri="{FF2B5EF4-FFF2-40B4-BE49-F238E27FC236}">
                <a16:creationId xmlns:a16="http://schemas.microsoft.com/office/drawing/2014/main" id="{81C93637-4BF9-4D01-B2B2-B8916CAD8064}"/>
              </a:ext>
            </a:extLst>
          </p:cNvPr>
          <p:cNvPicPr>
            <a:picLocks noChangeAspect="1"/>
          </p:cNvPicPr>
          <p:nvPr/>
        </p:nvPicPr>
        <p:blipFill>
          <a:blip r:embed="rId8"/>
          <a:stretch>
            <a:fillRect/>
          </a:stretch>
        </p:blipFill>
        <p:spPr>
          <a:xfrm>
            <a:off x="2507887" y="2181225"/>
            <a:ext cx="6648450" cy="2495550"/>
          </a:xfrm>
          <a:prstGeom prst="rect">
            <a:avLst/>
          </a:prstGeom>
        </p:spPr>
      </p:pic>
    </p:spTree>
    <p:extLst>
      <p:ext uri="{BB962C8B-B14F-4D97-AF65-F5344CB8AC3E}">
        <p14:creationId xmlns:p14="http://schemas.microsoft.com/office/powerpoint/2010/main" val="2454804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0" y="0"/>
            <a:ext cx="1717560" cy="17018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587" y="1701800"/>
            <a:ext cx="5600880" cy="787400"/>
            <a:chOff x="-1587" y="1701800"/>
            <a:chExt cx="5600880" cy="787400"/>
          </a:xfrm>
        </p:grpSpPr>
        <p:sp>
          <p:nvSpPr>
            <p:cNvPr id="7" name="矩形 6"/>
            <p:cNvSpPr/>
            <p:nvPr/>
          </p:nvSpPr>
          <p:spPr>
            <a:xfrm>
              <a:off x="-1587" y="1701800"/>
              <a:ext cx="2185987" cy="7874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489266" y="1741557"/>
              <a:ext cx="3110027" cy="707886"/>
            </a:xfrm>
            <a:prstGeom prst="rect">
              <a:avLst/>
            </a:prstGeom>
            <a:noFill/>
          </p:spPr>
          <p:txBody>
            <a:bodyPr wrap="square" rtlCol="0">
              <a:spAutoFit/>
            </a:bodyPr>
            <a:lstStyle/>
            <a:p>
              <a:r>
                <a:rPr lang="en-US" altLang="zh-CN" sz="4000" b="1" dirty="0">
                  <a:solidFill>
                    <a:schemeClr val="tx1">
                      <a:lumMod val="65000"/>
                      <a:lumOff val="35000"/>
                    </a:schemeClr>
                  </a:solidFill>
                  <a:latin typeface="微软雅黑" panose="020B0503020204020204" pitchFamily="34" charset="-122"/>
                  <a:ea typeface="微软雅黑" panose="020B0503020204020204" pitchFamily="34" charset="-122"/>
                </a:rPr>
                <a:t>CONTENTS</a:t>
              </a:r>
            </a:p>
          </p:txBody>
        </p:sp>
      </p:grpSp>
      <p:cxnSp>
        <p:nvCxnSpPr>
          <p:cNvPr id="10" name="直接连接符 9"/>
          <p:cNvCxnSpPr/>
          <p:nvPr/>
        </p:nvCxnSpPr>
        <p:spPr>
          <a:xfrm flipH="1">
            <a:off x="3777333" y="0"/>
            <a:ext cx="1023267" cy="101387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0" y="2705100"/>
            <a:ext cx="2114908" cy="20955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858780" y="3810000"/>
            <a:ext cx="2435348" cy="2413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6477000" y="1866900"/>
            <a:ext cx="4178300" cy="3398667"/>
            <a:chOff x="6477000" y="1866900"/>
            <a:chExt cx="4178300" cy="3398667"/>
          </a:xfrm>
        </p:grpSpPr>
        <p:grpSp>
          <p:nvGrpSpPr>
            <p:cNvPr id="23" name="组合 22"/>
            <p:cNvGrpSpPr/>
            <p:nvPr/>
          </p:nvGrpSpPr>
          <p:grpSpPr>
            <a:xfrm>
              <a:off x="6477000" y="1866900"/>
              <a:ext cx="1524000" cy="2067083"/>
              <a:chOff x="6477000" y="850900"/>
              <a:chExt cx="1524000" cy="3759200"/>
            </a:xfrm>
          </p:grpSpPr>
          <p:cxnSp>
            <p:nvCxnSpPr>
              <p:cNvPr id="18" name="直接连接符 17"/>
              <p:cNvCxnSpPr/>
              <p:nvPr/>
            </p:nvCxnSpPr>
            <p:spPr>
              <a:xfrm>
                <a:off x="6477000" y="850900"/>
                <a:ext cx="1524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477000" y="850900"/>
                <a:ext cx="0" cy="37592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9131300" y="3149600"/>
              <a:ext cx="1524000" cy="2115967"/>
              <a:chOff x="9131300" y="2222500"/>
              <a:chExt cx="1524000" cy="3759200"/>
            </a:xfrm>
          </p:grpSpPr>
          <p:cxnSp>
            <p:nvCxnSpPr>
              <p:cNvPr id="21" name="直接连接符 20"/>
              <p:cNvCxnSpPr/>
              <p:nvPr/>
            </p:nvCxnSpPr>
            <p:spPr>
              <a:xfrm>
                <a:off x="9131300" y="5981700"/>
                <a:ext cx="1524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655300" y="2222500"/>
                <a:ext cx="0" cy="37592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5" name="文本框 24"/>
          <p:cNvSpPr txBox="1"/>
          <p:nvPr/>
        </p:nvSpPr>
        <p:spPr>
          <a:xfrm>
            <a:off x="6961894" y="2743750"/>
            <a:ext cx="2730500" cy="338554"/>
          </a:xfrm>
          <a:prstGeom prst="rect">
            <a:avLst/>
          </a:prstGeom>
          <a:noFill/>
        </p:spPr>
        <p:txBody>
          <a:bodyPr wrap="square" rtlCol="0">
            <a:spAutoFit/>
          </a:bodyPr>
          <a:lstStyle/>
          <a:p>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2 /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相关工作</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961893" y="3228274"/>
            <a:ext cx="3208515" cy="337185"/>
          </a:xfrm>
          <a:prstGeom prst="rect">
            <a:avLst/>
          </a:prstGeom>
          <a:noFill/>
        </p:spPr>
        <p:txBody>
          <a:bodyPr wrap="square" rtlCol="0">
            <a:spAutoFit/>
          </a:bodyPr>
          <a:lstStyle/>
          <a:p>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3 /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模型介绍</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961892" y="3730554"/>
            <a:ext cx="3208515" cy="337185"/>
          </a:xfrm>
          <a:prstGeom prst="rect">
            <a:avLst/>
          </a:prstGeom>
          <a:noFill/>
        </p:spPr>
        <p:txBody>
          <a:bodyPr wrap="square" rtlCol="0">
            <a:spAutoFit/>
          </a:bodyPr>
          <a:lstStyle/>
          <a:p>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4 /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实验细节  </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a:off x="858780" y="4305300"/>
            <a:ext cx="1336848" cy="13245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770EF3B2-9B77-4F6A-9580-05166055E49B}"/>
              </a:ext>
            </a:extLst>
          </p:cNvPr>
          <p:cNvSpPr txBox="1"/>
          <p:nvPr/>
        </p:nvSpPr>
        <p:spPr>
          <a:xfrm>
            <a:off x="6929373" y="2248554"/>
            <a:ext cx="2730500" cy="338554"/>
          </a:xfrm>
          <a:prstGeom prst="rect">
            <a:avLst/>
          </a:prstGeom>
          <a:noFill/>
        </p:spPr>
        <p:txBody>
          <a:bodyPr wrap="square" rtlCol="0">
            <a:spAutoFit/>
          </a:bodyPr>
          <a:lstStyle/>
          <a:p>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1 /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问题背景</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2C9470F2-03D7-432D-A89C-D69B98518D33}"/>
              </a:ext>
            </a:extLst>
          </p:cNvPr>
          <p:cNvSpPr txBox="1"/>
          <p:nvPr/>
        </p:nvSpPr>
        <p:spPr>
          <a:xfrm>
            <a:off x="6961892" y="4205768"/>
            <a:ext cx="3208515" cy="337185"/>
          </a:xfrm>
          <a:prstGeom prst="rect">
            <a:avLst/>
          </a:prstGeom>
          <a:noFill/>
        </p:spPr>
        <p:txBody>
          <a:bodyPr wrap="square" rtlCol="0">
            <a:spAutoFit/>
          </a:bodyPr>
          <a:lstStyle/>
          <a:p>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5 /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总结</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grpSp>
        <p:nvGrpSpPr>
          <p:cNvPr id="31" name="组合 30">
            <a:extLst>
              <a:ext uri="{FF2B5EF4-FFF2-40B4-BE49-F238E27FC236}">
                <a16:creationId xmlns:a16="http://schemas.microsoft.com/office/drawing/2014/main" id="{99CC679B-FCB1-41BF-A04B-D5E82667F03E}"/>
              </a:ext>
            </a:extLst>
          </p:cNvPr>
          <p:cNvGrpSpPr/>
          <p:nvPr/>
        </p:nvGrpSpPr>
        <p:grpSpPr>
          <a:xfrm>
            <a:off x="9360215" y="6261214"/>
            <a:ext cx="2484122" cy="516624"/>
            <a:chOff x="6095999" y="346453"/>
            <a:chExt cx="3522032" cy="732477"/>
          </a:xfrm>
        </p:grpSpPr>
        <p:pic>
          <p:nvPicPr>
            <p:cNvPr id="32" name="图片 31">
              <a:extLst>
                <a:ext uri="{FF2B5EF4-FFF2-40B4-BE49-F238E27FC236}">
                  <a16:creationId xmlns:a16="http://schemas.microsoft.com/office/drawing/2014/main" id="{474D6998-4198-4ED3-9826-46E165E40A1F}"/>
                </a:ext>
              </a:extLst>
            </p:cNvPr>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33" name="图片 32">
              <a:extLst>
                <a:ext uri="{FF2B5EF4-FFF2-40B4-BE49-F238E27FC236}">
                  <a16:creationId xmlns:a16="http://schemas.microsoft.com/office/drawing/2014/main" id="{EE49F953-67F9-4A93-AE37-4C95645C65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34" name="图片 33">
            <a:extLst>
              <a:ext uri="{FF2B5EF4-FFF2-40B4-BE49-F238E27FC236}">
                <a16:creationId xmlns:a16="http://schemas.microsoft.com/office/drawing/2014/main" id="{916672EC-7909-4405-8633-47397CEA1750}"/>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10103444" y="-10030"/>
            <a:ext cx="1827775" cy="658994"/>
          </a:xfrm>
          <a:prstGeom prst="rect">
            <a:avLst/>
          </a:prstGeom>
        </p:spPr>
      </p:pic>
    </p:spTree>
  </p:cSld>
  <p:clrMapOvr>
    <a:masterClrMapping/>
  </p:clrMapOvr>
  <p:transition spd="slow" advClick="0" advTm="200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4.</a:t>
            </a:r>
            <a:r>
              <a:rPr lang="zh-CN" altLang="en-US" sz="2400" b="1" dirty="0">
                <a:solidFill>
                  <a:schemeClr val="accent1"/>
                </a:solidFill>
              </a:rPr>
              <a:t> 实验细节</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454625" y="1407647"/>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511298" y="1043339"/>
            <a:ext cx="31217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4.4</a:t>
            </a:r>
            <a:r>
              <a:rPr lang="zh-CN" altLang="en-US" sz="2000" b="1" dirty="0">
                <a:solidFill>
                  <a:srgbClr val="BE7847"/>
                </a:solidFill>
                <a:latin typeface="微软雅黑" panose="020B0503020204020204" pitchFamily="34" charset="-122"/>
                <a:ea typeface="微软雅黑" panose="020B0503020204020204" pitchFamily="34" charset="-122"/>
              </a:rPr>
              <a:t> 嵌入可视化（</a:t>
            </a:r>
            <a:r>
              <a:rPr lang="en-US" altLang="zh-CN" sz="2000" b="1" dirty="0">
                <a:solidFill>
                  <a:srgbClr val="BE7847"/>
                </a:solidFill>
                <a:latin typeface="微软雅黑" panose="020B0503020204020204" pitchFamily="34" charset="-122"/>
                <a:ea typeface="微软雅黑" panose="020B0503020204020204" pitchFamily="34" charset="-122"/>
              </a:rPr>
              <a:t>RQ3</a:t>
            </a:r>
            <a:r>
              <a:rPr lang="zh-CN" altLang="en-US" sz="2000" b="1" dirty="0">
                <a:solidFill>
                  <a:srgbClr val="BE7847"/>
                </a:solidFill>
                <a:latin typeface="微软雅黑" panose="020B0503020204020204" pitchFamily="34" charset="-122"/>
                <a:ea typeface="微软雅黑" panose="020B0503020204020204" pitchFamily="34" charset="-122"/>
              </a:rPr>
              <a:t>）</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pic>
        <p:nvPicPr>
          <p:cNvPr id="4" name="图片 3">
            <a:extLst>
              <a:ext uri="{FF2B5EF4-FFF2-40B4-BE49-F238E27FC236}">
                <a16:creationId xmlns:a16="http://schemas.microsoft.com/office/drawing/2014/main" id="{5B2C3F6C-3AA4-4295-989B-B35D32CCB548}"/>
              </a:ext>
            </a:extLst>
          </p:cNvPr>
          <p:cNvPicPr>
            <a:picLocks noChangeAspect="1"/>
          </p:cNvPicPr>
          <p:nvPr/>
        </p:nvPicPr>
        <p:blipFill>
          <a:blip r:embed="rId8"/>
          <a:stretch>
            <a:fillRect/>
          </a:stretch>
        </p:blipFill>
        <p:spPr>
          <a:xfrm>
            <a:off x="208654" y="2244490"/>
            <a:ext cx="7964914" cy="3034253"/>
          </a:xfrm>
          <a:prstGeom prst="rect">
            <a:avLst/>
          </a:prstGeom>
        </p:spPr>
      </p:pic>
    </p:spTree>
    <p:extLst>
      <p:ext uri="{BB962C8B-B14F-4D97-AF65-F5344CB8AC3E}">
        <p14:creationId xmlns:p14="http://schemas.microsoft.com/office/powerpoint/2010/main" val="4006044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620" y="-15240"/>
            <a:ext cx="12176760" cy="6888480"/>
          </a:xfrm>
          <a:prstGeom prst="rect">
            <a:avLst/>
          </a:prstGeom>
        </p:spPr>
      </p:pic>
      <p:sp>
        <p:nvSpPr>
          <p:cNvPr id="7" name="矩形 6"/>
          <p:cNvSpPr/>
          <p:nvPr/>
        </p:nvSpPr>
        <p:spPr>
          <a:xfrm>
            <a:off x="5610687" y="1376039"/>
            <a:ext cx="3660313" cy="12952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734977" y="1555862"/>
            <a:ext cx="3134804" cy="830997"/>
          </a:xfrm>
          <a:prstGeom prst="rect">
            <a:avLst/>
          </a:prstGeom>
          <a:noFill/>
        </p:spPr>
        <p:txBody>
          <a:bodyPr wrap="square" rtlCol="0">
            <a:spAutoFit/>
          </a:bodyPr>
          <a:lstStyle/>
          <a:p>
            <a:r>
              <a:rPr lang="en-US" altLang="zh-CN" sz="4800" dirty="0">
                <a:solidFill>
                  <a:schemeClr val="lt1"/>
                </a:solidFill>
                <a:latin typeface="Bauhaus 93" panose="04030905020B02020C02" pitchFamily="82" charset="0"/>
              </a:rPr>
              <a:t>PART 5</a:t>
            </a:r>
          </a:p>
        </p:txBody>
      </p:sp>
      <p:sp>
        <p:nvSpPr>
          <p:cNvPr id="9" name="矩形 8"/>
          <p:cNvSpPr/>
          <p:nvPr/>
        </p:nvSpPr>
        <p:spPr>
          <a:xfrm>
            <a:off x="5610688" y="2666999"/>
            <a:ext cx="5741526" cy="139555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734977" y="2851099"/>
            <a:ext cx="4877631" cy="743986"/>
          </a:xfrm>
          <a:prstGeom prst="rect">
            <a:avLst/>
          </a:prstGeom>
          <a:noFill/>
        </p:spPr>
        <p:txBody>
          <a:bodyPr wrap="square" rtlCol="0">
            <a:spAutoFit/>
          </a:bodyPr>
          <a:lstStyle/>
          <a:p>
            <a:pPr>
              <a:lnSpc>
                <a:spcPct val="150000"/>
              </a:lnSpc>
            </a:pPr>
            <a:r>
              <a:rPr lang="zh-CN" altLang="en-US" sz="3200" b="1" dirty="0">
                <a:solidFill>
                  <a:schemeClr val="bg1"/>
                </a:solidFill>
                <a:latin typeface="微软雅黑" panose="020B0503020204020204" pitchFamily="34" charset="-122"/>
                <a:ea typeface="微软雅黑" panose="020B0503020204020204" pitchFamily="34" charset="-122"/>
              </a:rPr>
              <a:t>总结</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03088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5. </a:t>
            </a:r>
            <a:r>
              <a:rPr lang="zh-CN" altLang="en-US" sz="2400" b="1" dirty="0">
                <a:solidFill>
                  <a:schemeClr val="accent1"/>
                </a:solidFill>
              </a:rPr>
              <a:t>总结</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C211E08-1BB3-4565-8D02-EC7F79BCCB01}"/>
              </a:ext>
            </a:extLst>
          </p:cNvPr>
          <p:cNvSpPr txBox="1"/>
          <p:nvPr/>
        </p:nvSpPr>
        <p:spPr>
          <a:xfrm>
            <a:off x="357188" y="2080499"/>
            <a:ext cx="7714358" cy="1323439"/>
          </a:xfrm>
          <a:prstGeom prst="rect">
            <a:avLst/>
          </a:prstGeom>
          <a:noFill/>
        </p:spPr>
        <p:txBody>
          <a:bodyPr wrap="square">
            <a:spAutoFit/>
          </a:bodyPr>
          <a:lstStyle/>
          <a:p>
            <a:pPr marL="342900" indent="-342900">
              <a:buAutoNum type="arabicPeriod"/>
            </a:pPr>
            <a:r>
              <a:rPr lang="zh-CN" altLang="en-US" sz="1600" dirty="0">
                <a:solidFill>
                  <a:srgbClr val="232323"/>
                </a:solidFill>
                <a:latin typeface="PingFang SC"/>
              </a:rPr>
              <a:t>提出了一种通信消息传递变换器（</a:t>
            </a:r>
            <a:r>
              <a:rPr lang="en-US" altLang="zh-CN" sz="1600" dirty="0" err="1">
                <a:solidFill>
                  <a:srgbClr val="232323"/>
                </a:solidFill>
                <a:latin typeface="PingFang SC"/>
              </a:rPr>
              <a:t>CoMPT</a:t>
            </a:r>
            <a:r>
              <a:rPr lang="zh-CN" altLang="en-US" sz="1600" dirty="0">
                <a:solidFill>
                  <a:srgbClr val="232323"/>
                </a:solidFill>
                <a:latin typeface="PingFang SC"/>
              </a:rPr>
              <a:t>）神经网络，通过基于 </a:t>
            </a:r>
            <a:r>
              <a:rPr lang="en-US" altLang="zh-CN" sz="1600" dirty="0">
                <a:solidFill>
                  <a:srgbClr val="232323"/>
                </a:solidFill>
                <a:latin typeface="PingFang SC"/>
              </a:rPr>
              <a:t>Transformer </a:t>
            </a:r>
            <a:r>
              <a:rPr lang="zh-CN" altLang="en-US" sz="1600" dirty="0">
                <a:solidFill>
                  <a:srgbClr val="232323"/>
                </a:solidFill>
                <a:latin typeface="PingFang SC"/>
              </a:rPr>
              <a:t>模型加强节点和边之间的消息交互来改善分子表示。 </a:t>
            </a:r>
            <a:endParaRPr lang="en-US" altLang="zh-CN" sz="1600" dirty="0">
              <a:solidFill>
                <a:srgbClr val="232323"/>
              </a:solidFill>
              <a:latin typeface="PingFang SC"/>
            </a:endParaRPr>
          </a:p>
          <a:p>
            <a:pPr marL="342900" indent="-342900">
              <a:buAutoNum type="arabicPeriod"/>
            </a:pPr>
            <a:r>
              <a:rPr lang="zh-CN" altLang="en-US" sz="1600" dirty="0">
                <a:solidFill>
                  <a:srgbClr val="232323"/>
                </a:solidFill>
                <a:latin typeface="PingFang SC"/>
              </a:rPr>
              <a:t>引入了一种消息扩散机制来衰减消息丰富爆炸以及消息传递过程中的过度平滑。 </a:t>
            </a:r>
            <a:endParaRPr lang="en-US" altLang="zh-CN" sz="1600" dirty="0">
              <a:solidFill>
                <a:srgbClr val="232323"/>
              </a:solidFill>
              <a:latin typeface="PingFang SC"/>
            </a:endParaRPr>
          </a:p>
          <a:p>
            <a:pPr marL="342900" indent="-342900">
              <a:buAutoNum type="arabicPeriod"/>
            </a:pPr>
            <a:r>
              <a:rPr lang="zh-CN" altLang="en-US" sz="1600" dirty="0">
                <a:solidFill>
                  <a:srgbClr val="232323"/>
                </a:solidFill>
                <a:latin typeface="PingFang SC"/>
              </a:rPr>
              <a:t>大量实验表明，我们的 </a:t>
            </a:r>
            <a:r>
              <a:rPr lang="en-US" altLang="zh-CN" sz="1600" dirty="0" err="1">
                <a:solidFill>
                  <a:srgbClr val="232323"/>
                </a:solidFill>
                <a:latin typeface="PingFang SC"/>
              </a:rPr>
              <a:t>CoMPT</a:t>
            </a:r>
            <a:r>
              <a:rPr lang="en-US" altLang="zh-CN" sz="1600" dirty="0">
                <a:solidFill>
                  <a:srgbClr val="232323"/>
                </a:solidFill>
                <a:latin typeface="PingFang SC"/>
              </a:rPr>
              <a:t> </a:t>
            </a:r>
            <a:r>
              <a:rPr lang="zh-CN" altLang="en-US" sz="1600" dirty="0">
                <a:solidFill>
                  <a:srgbClr val="232323"/>
                </a:solidFill>
                <a:latin typeface="PingFang SC"/>
              </a:rPr>
              <a:t>模型在图形级任务和节点级任务上均获得了针对最先进基线的卓越性能。</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spTree>
    <p:extLst>
      <p:ext uri="{BB962C8B-B14F-4D97-AF65-F5344CB8AC3E}">
        <p14:creationId xmlns:p14="http://schemas.microsoft.com/office/powerpoint/2010/main" val="1486440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单圆角矩形 2"/>
          <p:cNvSpPr/>
          <p:nvPr/>
        </p:nvSpPr>
        <p:spPr>
          <a:xfrm>
            <a:off x="-144818" y="2723571"/>
            <a:ext cx="13197205" cy="2494280"/>
          </a:xfrm>
          <a:prstGeom prst="round1Rect">
            <a:avLst/>
          </a:prstGeom>
          <a:solidFill>
            <a:schemeClr val="accent5">
              <a:lumMod val="20000"/>
              <a:lumOff val="8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sp>
        <p:nvSpPr>
          <p:cNvPr id="18" name="PA_文本框 17"/>
          <p:cNvSpPr txBox="1"/>
          <p:nvPr>
            <p:custDataLst>
              <p:tags r:id="rId1"/>
            </p:custDataLst>
          </p:nvPr>
        </p:nvSpPr>
        <p:spPr>
          <a:xfrm>
            <a:off x="995680" y="2902412"/>
            <a:ext cx="883629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200" b="1" noProof="0" dirty="0">
                <a:solidFill>
                  <a:prstClr val="black"/>
                </a:solidFill>
                <a:latin typeface="华文行楷" panose="02010800040101010101" pitchFamily="2" charset="-122"/>
                <a:ea typeface="华文行楷" panose="02010800040101010101" pitchFamily="2" charset="-122"/>
              </a:rPr>
              <a:t>感谢观看！</a:t>
            </a:r>
            <a:endParaRPr kumimoji="0" lang="zh-CN" altLang="en-US" sz="7200" b="1" i="0" u="none" strike="noStrike" kern="1200" cap="none" spc="0" normalizeH="0" baseline="0" noProof="0" dirty="0">
              <a:ln>
                <a:noFill/>
              </a:ln>
              <a:solidFill>
                <a:prstClr val="black"/>
              </a:solidFill>
              <a:effectLst/>
              <a:uLnTx/>
              <a:uFillTx/>
              <a:latin typeface="华文行楷" panose="02010800040101010101" pitchFamily="2" charset="-122"/>
              <a:ea typeface="华文行楷" panose="02010800040101010101" pitchFamily="2" charset="-122"/>
            </a:endParaRPr>
          </a:p>
        </p:txBody>
      </p:sp>
      <p:cxnSp>
        <p:nvCxnSpPr>
          <p:cNvPr id="20" name="PA_直接连接符 19"/>
          <p:cNvCxnSpPr/>
          <p:nvPr>
            <p:custDataLst>
              <p:tags r:id="rId2"/>
            </p:custDataLst>
          </p:nvPr>
        </p:nvCxnSpPr>
        <p:spPr>
          <a:xfrm>
            <a:off x="1146810" y="4157886"/>
            <a:ext cx="5429885" cy="1270"/>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8E8D9F05-AEED-4A48-BBFD-D0B31715817B}"/>
              </a:ext>
            </a:extLst>
          </p:cNvPr>
          <p:cNvGrpSpPr/>
          <p:nvPr/>
        </p:nvGrpSpPr>
        <p:grpSpPr>
          <a:xfrm>
            <a:off x="9360215" y="6261214"/>
            <a:ext cx="2484122" cy="516624"/>
            <a:chOff x="6095999" y="346453"/>
            <a:chExt cx="3522032" cy="732477"/>
          </a:xfrm>
        </p:grpSpPr>
        <p:pic>
          <p:nvPicPr>
            <p:cNvPr id="6" name="图片 5">
              <a:extLst>
                <a:ext uri="{FF2B5EF4-FFF2-40B4-BE49-F238E27FC236}">
                  <a16:creationId xmlns:a16="http://schemas.microsoft.com/office/drawing/2014/main" id="{108100C9-746A-4F4E-A4BB-C25BCBCE20FA}"/>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7" name="图片 6">
              <a:extLst>
                <a:ext uri="{FF2B5EF4-FFF2-40B4-BE49-F238E27FC236}">
                  <a16:creationId xmlns:a16="http://schemas.microsoft.com/office/drawing/2014/main" id="{032F899D-A56B-47EC-BCE8-78D35283DF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spTree>
    <p:extLst>
      <p:ext uri="{BB962C8B-B14F-4D97-AF65-F5344CB8AC3E}">
        <p14:creationId xmlns:p14="http://schemas.microsoft.com/office/powerpoint/2010/main" val="38374707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620" y="-15240"/>
            <a:ext cx="12176760" cy="6888480"/>
          </a:xfrm>
          <a:prstGeom prst="rect">
            <a:avLst/>
          </a:prstGeom>
        </p:spPr>
      </p:pic>
      <p:sp>
        <p:nvSpPr>
          <p:cNvPr id="7" name="矩形 6"/>
          <p:cNvSpPr/>
          <p:nvPr/>
        </p:nvSpPr>
        <p:spPr>
          <a:xfrm>
            <a:off x="5610687" y="1376039"/>
            <a:ext cx="3660313" cy="12952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734977" y="1555862"/>
            <a:ext cx="3134804" cy="830997"/>
          </a:xfrm>
          <a:prstGeom prst="rect">
            <a:avLst/>
          </a:prstGeom>
          <a:noFill/>
        </p:spPr>
        <p:txBody>
          <a:bodyPr wrap="square" rtlCol="0">
            <a:spAutoFit/>
          </a:bodyPr>
          <a:lstStyle/>
          <a:p>
            <a:r>
              <a:rPr lang="en-US" altLang="zh-CN" sz="4800" dirty="0">
                <a:solidFill>
                  <a:schemeClr val="lt1"/>
                </a:solidFill>
                <a:latin typeface="Bauhaus 93" panose="04030905020B02020C02" pitchFamily="82" charset="0"/>
              </a:rPr>
              <a:t>PART 1</a:t>
            </a:r>
          </a:p>
        </p:txBody>
      </p:sp>
      <p:sp>
        <p:nvSpPr>
          <p:cNvPr id="9" name="矩形 8"/>
          <p:cNvSpPr/>
          <p:nvPr/>
        </p:nvSpPr>
        <p:spPr>
          <a:xfrm>
            <a:off x="5610688" y="2666999"/>
            <a:ext cx="5741526" cy="139555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734977" y="2851099"/>
            <a:ext cx="4877631" cy="743986"/>
          </a:xfrm>
          <a:prstGeom prst="rect">
            <a:avLst/>
          </a:prstGeom>
          <a:noFill/>
        </p:spPr>
        <p:txBody>
          <a:bodyPr wrap="square" rtlCol="0">
            <a:spAutoFit/>
          </a:bodyPr>
          <a:lstStyle/>
          <a:p>
            <a:pPr>
              <a:lnSpc>
                <a:spcPct val="150000"/>
              </a:lnSpc>
            </a:pPr>
            <a:r>
              <a:rPr lang="zh-CN" altLang="en-US" sz="3200" b="1" dirty="0">
                <a:solidFill>
                  <a:schemeClr val="bg1"/>
                </a:solidFill>
                <a:latin typeface="微软雅黑" panose="020B0503020204020204" pitchFamily="34" charset="-122"/>
                <a:ea typeface="微软雅黑" panose="020B0503020204020204" pitchFamily="34" charset="-122"/>
              </a:rPr>
              <a:t>问题背景</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1.</a:t>
            </a:r>
            <a:r>
              <a:rPr lang="zh-CN" altLang="en-US" sz="2400" b="1" dirty="0">
                <a:solidFill>
                  <a:schemeClr val="accent1"/>
                </a:solidFill>
              </a:rPr>
              <a:t> 问题背景</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57847F93-F64F-481A-981B-6FED17472BDD}"/>
              </a:ext>
            </a:extLst>
          </p:cNvPr>
          <p:cNvGrpSpPr/>
          <p:nvPr/>
        </p:nvGrpSpPr>
        <p:grpSpPr>
          <a:xfrm>
            <a:off x="9360215" y="6261214"/>
            <a:ext cx="2484122" cy="516624"/>
            <a:chOff x="6095999" y="346453"/>
            <a:chExt cx="3522032" cy="732477"/>
          </a:xfrm>
        </p:grpSpPr>
        <p:pic>
          <p:nvPicPr>
            <p:cNvPr id="21" name="图片 20">
              <a:extLst>
                <a:ext uri="{FF2B5EF4-FFF2-40B4-BE49-F238E27FC236}">
                  <a16:creationId xmlns:a16="http://schemas.microsoft.com/office/drawing/2014/main" id="{658212B5-4DCC-4BD2-9D30-10AB80290714}"/>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22" name="图片 21">
              <a:extLst>
                <a:ext uri="{FF2B5EF4-FFF2-40B4-BE49-F238E27FC236}">
                  <a16:creationId xmlns:a16="http://schemas.microsoft.com/office/drawing/2014/main" id="{792BC324-696C-46A6-8C53-8D44C57B7F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23" name="图片 22">
            <a:extLst>
              <a:ext uri="{FF2B5EF4-FFF2-40B4-BE49-F238E27FC236}">
                <a16:creationId xmlns:a16="http://schemas.microsoft.com/office/drawing/2014/main" id="{0FF4E303-BD2E-45F1-81BC-F6E8B3C0C46D}"/>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sp>
        <p:nvSpPr>
          <p:cNvPr id="24" name="文本框 23">
            <a:extLst>
              <a:ext uri="{FF2B5EF4-FFF2-40B4-BE49-F238E27FC236}">
                <a16:creationId xmlns:a16="http://schemas.microsoft.com/office/drawing/2014/main" id="{923A0BEE-AAB2-4095-AFA6-52F66BDA8351}"/>
              </a:ext>
            </a:extLst>
          </p:cNvPr>
          <p:cNvSpPr txBox="1"/>
          <p:nvPr/>
        </p:nvSpPr>
        <p:spPr>
          <a:xfrm>
            <a:off x="2049248" y="4208770"/>
            <a:ext cx="6097022" cy="1384995"/>
          </a:xfrm>
          <a:prstGeom prst="rect">
            <a:avLst/>
          </a:prstGeom>
          <a:noFill/>
        </p:spPr>
        <p:txBody>
          <a:bodyPr wrap="square">
            <a:spAutoFit/>
          </a:bodyPr>
          <a:lstStyle/>
          <a:p>
            <a:endParaRPr lang="zh-CN" altLang="en-US" dirty="0"/>
          </a:p>
          <a:p>
            <a:r>
              <a:rPr lang="zh-CN" altLang="en-US" sz="1600" dirty="0">
                <a:solidFill>
                  <a:srgbClr val="232323"/>
                </a:solidFill>
                <a:latin typeface="PingFang SC"/>
              </a:rPr>
              <a:t>构建适当的分子表示是材料科学、化学和药物设计等众多任务的核心，分子特性的准确表征在很大程度上仍然是一个开放的挑战，其解决方案可能会开启深度学习在药物发现行业中的广泛应用 。 </a:t>
            </a:r>
            <a:endParaRPr lang="en-US" altLang="zh-CN" sz="1600" dirty="0">
              <a:solidFill>
                <a:srgbClr val="232323"/>
              </a:solidFill>
              <a:latin typeface="PingFang SC"/>
            </a:endParaRPr>
          </a:p>
          <a:p>
            <a:endParaRPr lang="zh-CN" altLang="en-US" dirty="0">
              <a:effectLst/>
            </a:endParaRPr>
          </a:p>
        </p:txBody>
      </p:sp>
      <p:pic>
        <p:nvPicPr>
          <p:cNvPr id="8" name="图片 7">
            <a:extLst>
              <a:ext uri="{FF2B5EF4-FFF2-40B4-BE49-F238E27FC236}">
                <a16:creationId xmlns:a16="http://schemas.microsoft.com/office/drawing/2014/main" id="{211FE032-B47E-477E-B630-699903CBB814}"/>
              </a:ext>
            </a:extLst>
          </p:cNvPr>
          <p:cNvPicPr>
            <a:picLocks noChangeAspect="1"/>
          </p:cNvPicPr>
          <p:nvPr/>
        </p:nvPicPr>
        <p:blipFill>
          <a:blip r:embed="rId8"/>
          <a:stretch>
            <a:fillRect/>
          </a:stretch>
        </p:blipFill>
        <p:spPr>
          <a:xfrm>
            <a:off x="411886" y="1549507"/>
            <a:ext cx="1884032" cy="1617218"/>
          </a:xfrm>
          <a:prstGeom prst="rect">
            <a:avLst/>
          </a:prstGeom>
        </p:spPr>
      </p:pic>
      <p:grpSp>
        <p:nvGrpSpPr>
          <p:cNvPr id="36" name="Google Shape;89;p17">
            <a:extLst>
              <a:ext uri="{FF2B5EF4-FFF2-40B4-BE49-F238E27FC236}">
                <a16:creationId xmlns:a16="http://schemas.microsoft.com/office/drawing/2014/main" id="{7B9BA0E9-D4BB-4E56-851C-9B9CABF4A5CA}"/>
              </a:ext>
            </a:extLst>
          </p:cNvPr>
          <p:cNvGrpSpPr/>
          <p:nvPr/>
        </p:nvGrpSpPr>
        <p:grpSpPr>
          <a:xfrm>
            <a:off x="2833609" y="1640006"/>
            <a:ext cx="857827" cy="182595"/>
            <a:chOff x="2854300" y="1168125"/>
            <a:chExt cx="2904000" cy="532800"/>
          </a:xfrm>
        </p:grpSpPr>
        <p:sp>
          <p:nvSpPr>
            <p:cNvPr id="37" name="Google Shape;90;p17">
              <a:extLst>
                <a:ext uri="{FF2B5EF4-FFF2-40B4-BE49-F238E27FC236}">
                  <a16:creationId xmlns:a16="http://schemas.microsoft.com/office/drawing/2014/main" id="{4EFD4147-ED9B-40EF-AC14-7B7C472FD623}"/>
                </a:ext>
              </a:extLst>
            </p:cNvPr>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91;p17">
              <a:extLst>
                <a:ext uri="{FF2B5EF4-FFF2-40B4-BE49-F238E27FC236}">
                  <a16:creationId xmlns:a16="http://schemas.microsoft.com/office/drawing/2014/main" id="{E94A55BD-860E-4528-9467-2DCFE967A45B}"/>
                </a:ext>
              </a:extLst>
            </p:cNvPr>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92;p17">
              <a:extLst>
                <a:ext uri="{FF2B5EF4-FFF2-40B4-BE49-F238E27FC236}">
                  <a16:creationId xmlns:a16="http://schemas.microsoft.com/office/drawing/2014/main" id="{CD28B262-55D1-4732-B097-472FBD403192}"/>
                </a:ext>
              </a:extLst>
            </p:cNvPr>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93;p17">
              <a:extLst>
                <a:ext uri="{FF2B5EF4-FFF2-40B4-BE49-F238E27FC236}">
                  <a16:creationId xmlns:a16="http://schemas.microsoft.com/office/drawing/2014/main" id="{D4B89234-C9DA-4FD6-88E9-7D1D442757A7}"/>
                </a:ext>
              </a:extLst>
            </p:cNvPr>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94;p17">
              <a:extLst>
                <a:ext uri="{FF2B5EF4-FFF2-40B4-BE49-F238E27FC236}">
                  <a16:creationId xmlns:a16="http://schemas.microsoft.com/office/drawing/2014/main" id="{3C52D588-3601-432E-87C4-A4BCB3D020B7}"/>
                </a:ext>
              </a:extLst>
            </p:cNvPr>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cxnSp>
        <p:nvCxnSpPr>
          <p:cNvPr id="14" name="直接箭头连接符 13">
            <a:extLst>
              <a:ext uri="{FF2B5EF4-FFF2-40B4-BE49-F238E27FC236}">
                <a16:creationId xmlns:a16="http://schemas.microsoft.com/office/drawing/2014/main" id="{5B9D462E-FCA4-4777-B2C9-C5B459F511BF}"/>
              </a:ext>
            </a:extLst>
          </p:cNvPr>
          <p:cNvCxnSpPr/>
          <p:nvPr/>
        </p:nvCxnSpPr>
        <p:spPr>
          <a:xfrm>
            <a:off x="2043592" y="2184741"/>
            <a:ext cx="650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F0C3789-019F-4AA6-9BBE-32ACA31E728C}"/>
              </a:ext>
            </a:extLst>
          </p:cNvPr>
          <p:cNvCxnSpPr/>
          <p:nvPr/>
        </p:nvCxnSpPr>
        <p:spPr>
          <a:xfrm>
            <a:off x="3909392" y="2178665"/>
            <a:ext cx="650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Google Shape;89;p17">
            <a:extLst>
              <a:ext uri="{FF2B5EF4-FFF2-40B4-BE49-F238E27FC236}">
                <a16:creationId xmlns:a16="http://schemas.microsoft.com/office/drawing/2014/main" id="{8E300C85-05E0-4DD3-8270-A02A36E2ADE5}"/>
              </a:ext>
            </a:extLst>
          </p:cNvPr>
          <p:cNvGrpSpPr/>
          <p:nvPr/>
        </p:nvGrpSpPr>
        <p:grpSpPr>
          <a:xfrm>
            <a:off x="2833609" y="1963372"/>
            <a:ext cx="857827" cy="182595"/>
            <a:chOff x="2854300" y="1168125"/>
            <a:chExt cx="2904000" cy="532800"/>
          </a:xfrm>
        </p:grpSpPr>
        <p:sp>
          <p:nvSpPr>
            <p:cNvPr id="44" name="Google Shape;90;p17">
              <a:extLst>
                <a:ext uri="{FF2B5EF4-FFF2-40B4-BE49-F238E27FC236}">
                  <a16:creationId xmlns:a16="http://schemas.microsoft.com/office/drawing/2014/main" id="{77CB3567-4392-4609-A0AC-72F09A11C12D}"/>
                </a:ext>
              </a:extLst>
            </p:cNvPr>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91;p17">
              <a:extLst>
                <a:ext uri="{FF2B5EF4-FFF2-40B4-BE49-F238E27FC236}">
                  <a16:creationId xmlns:a16="http://schemas.microsoft.com/office/drawing/2014/main" id="{81F61D4B-9DAF-42DD-B7E4-692C2FE4ABF0}"/>
                </a:ext>
              </a:extLst>
            </p:cNvPr>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92;p17">
              <a:extLst>
                <a:ext uri="{FF2B5EF4-FFF2-40B4-BE49-F238E27FC236}">
                  <a16:creationId xmlns:a16="http://schemas.microsoft.com/office/drawing/2014/main" id="{FC162768-C427-41A8-A170-74328BEF51D1}"/>
                </a:ext>
              </a:extLst>
            </p:cNvPr>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93;p17">
              <a:extLst>
                <a:ext uri="{FF2B5EF4-FFF2-40B4-BE49-F238E27FC236}">
                  <a16:creationId xmlns:a16="http://schemas.microsoft.com/office/drawing/2014/main" id="{52AA5A8A-6235-4D11-B325-F35160908A1B}"/>
                </a:ext>
              </a:extLst>
            </p:cNvPr>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94;p17">
              <a:extLst>
                <a:ext uri="{FF2B5EF4-FFF2-40B4-BE49-F238E27FC236}">
                  <a16:creationId xmlns:a16="http://schemas.microsoft.com/office/drawing/2014/main" id="{44B03E4F-A14C-4192-AADF-057EE8188EDA}"/>
                </a:ext>
              </a:extLst>
            </p:cNvPr>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0" name="Google Shape;89;p17">
            <a:extLst>
              <a:ext uri="{FF2B5EF4-FFF2-40B4-BE49-F238E27FC236}">
                <a16:creationId xmlns:a16="http://schemas.microsoft.com/office/drawing/2014/main" id="{7FE8E6EF-0B8B-40DD-9407-941175F22A4C}"/>
              </a:ext>
            </a:extLst>
          </p:cNvPr>
          <p:cNvGrpSpPr/>
          <p:nvPr/>
        </p:nvGrpSpPr>
        <p:grpSpPr>
          <a:xfrm>
            <a:off x="2833608" y="2280113"/>
            <a:ext cx="857827" cy="182595"/>
            <a:chOff x="2854300" y="1168125"/>
            <a:chExt cx="2904000" cy="532800"/>
          </a:xfrm>
        </p:grpSpPr>
        <p:sp>
          <p:nvSpPr>
            <p:cNvPr id="51" name="Google Shape;90;p17">
              <a:extLst>
                <a:ext uri="{FF2B5EF4-FFF2-40B4-BE49-F238E27FC236}">
                  <a16:creationId xmlns:a16="http://schemas.microsoft.com/office/drawing/2014/main" id="{19A13E9C-7A23-4525-96C9-94D52A38F4B7}"/>
                </a:ext>
              </a:extLst>
            </p:cNvPr>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91;p17">
              <a:extLst>
                <a:ext uri="{FF2B5EF4-FFF2-40B4-BE49-F238E27FC236}">
                  <a16:creationId xmlns:a16="http://schemas.microsoft.com/office/drawing/2014/main" id="{EE43EDCF-933F-49C5-B5A8-37CDE3483A41}"/>
                </a:ext>
              </a:extLst>
            </p:cNvPr>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92;p17">
              <a:extLst>
                <a:ext uri="{FF2B5EF4-FFF2-40B4-BE49-F238E27FC236}">
                  <a16:creationId xmlns:a16="http://schemas.microsoft.com/office/drawing/2014/main" id="{6772C2AC-B32B-4235-AF38-44CC5687492D}"/>
                </a:ext>
              </a:extLst>
            </p:cNvPr>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93;p17">
              <a:extLst>
                <a:ext uri="{FF2B5EF4-FFF2-40B4-BE49-F238E27FC236}">
                  <a16:creationId xmlns:a16="http://schemas.microsoft.com/office/drawing/2014/main" id="{E88C5BC6-043C-4290-9543-4D0B7DC6F145}"/>
                </a:ext>
              </a:extLst>
            </p:cNvPr>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94;p17">
              <a:extLst>
                <a:ext uri="{FF2B5EF4-FFF2-40B4-BE49-F238E27FC236}">
                  <a16:creationId xmlns:a16="http://schemas.microsoft.com/office/drawing/2014/main" id="{BA2ABE5F-F483-41DD-B990-8DB148672B77}"/>
                </a:ext>
              </a:extLst>
            </p:cNvPr>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6" name="Google Shape;89;p17">
            <a:extLst>
              <a:ext uri="{FF2B5EF4-FFF2-40B4-BE49-F238E27FC236}">
                <a16:creationId xmlns:a16="http://schemas.microsoft.com/office/drawing/2014/main" id="{53183863-B78B-45AA-9227-3B16CA93B0A2}"/>
              </a:ext>
            </a:extLst>
          </p:cNvPr>
          <p:cNvGrpSpPr/>
          <p:nvPr/>
        </p:nvGrpSpPr>
        <p:grpSpPr>
          <a:xfrm>
            <a:off x="2843700" y="2577396"/>
            <a:ext cx="857827" cy="182595"/>
            <a:chOff x="2854300" y="1168125"/>
            <a:chExt cx="2904000" cy="532800"/>
          </a:xfrm>
        </p:grpSpPr>
        <p:sp>
          <p:nvSpPr>
            <p:cNvPr id="57" name="Google Shape;90;p17">
              <a:extLst>
                <a:ext uri="{FF2B5EF4-FFF2-40B4-BE49-F238E27FC236}">
                  <a16:creationId xmlns:a16="http://schemas.microsoft.com/office/drawing/2014/main" id="{B5F1EDCA-535F-4D0A-8CC8-08E0025F1316}"/>
                </a:ext>
              </a:extLst>
            </p:cNvPr>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91;p17">
              <a:extLst>
                <a:ext uri="{FF2B5EF4-FFF2-40B4-BE49-F238E27FC236}">
                  <a16:creationId xmlns:a16="http://schemas.microsoft.com/office/drawing/2014/main" id="{653F01CE-9998-4DF9-968D-5FAAB3D5B7A3}"/>
                </a:ext>
              </a:extLst>
            </p:cNvPr>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92;p17">
              <a:extLst>
                <a:ext uri="{FF2B5EF4-FFF2-40B4-BE49-F238E27FC236}">
                  <a16:creationId xmlns:a16="http://schemas.microsoft.com/office/drawing/2014/main" id="{DF123C63-2C01-49FD-800B-82CA4D49136B}"/>
                </a:ext>
              </a:extLst>
            </p:cNvPr>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93;p17">
              <a:extLst>
                <a:ext uri="{FF2B5EF4-FFF2-40B4-BE49-F238E27FC236}">
                  <a16:creationId xmlns:a16="http://schemas.microsoft.com/office/drawing/2014/main" id="{5DCB419B-5CDE-40BC-BD9A-3D788B02E4B8}"/>
                </a:ext>
              </a:extLst>
            </p:cNvPr>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94;p17">
              <a:extLst>
                <a:ext uri="{FF2B5EF4-FFF2-40B4-BE49-F238E27FC236}">
                  <a16:creationId xmlns:a16="http://schemas.microsoft.com/office/drawing/2014/main" id="{7F6CE0AF-6F41-4D35-991E-AD6E13519280}"/>
                </a:ext>
              </a:extLst>
            </p:cNvPr>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0" name="Google Shape;1556;p30">
            <a:extLst>
              <a:ext uri="{FF2B5EF4-FFF2-40B4-BE49-F238E27FC236}">
                <a16:creationId xmlns:a16="http://schemas.microsoft.com/office/drawing/2014/main" id="{839C326F-3DB7-4717-84F2-07514331D27A}"/>
              </a:ext>
            </a:extLst>
          </p:cNvPr>
          <p:cNvGrpSpPr/>
          <p:nvPr/>
        </p:nvGrpSpPr>
        <p:grpSpPr>
          <a:xfrm>
            <a:off x="4765066" y="1779935"/>
            <a:ext cx="921407" cy="797461"/>
            <a:chOff x="3229840" y="362425"/>
            <a:chExt cx="921407" cy="797461"/>
          </a:xfrm>
        </p:grpSpPr>
        <p:sp>
          <p:nvSpPr>
            <p:cNvPr id="71" name="Google Shape;1557;p30">
              <a:extLst>
                <a:ext uri="{FF2B5EF4-FFF2-40B4-BE49-F238E27FC236}">
                  <a16:creationId xmlns:a16="http://schemas.microsoft.com/office/drawing/2014/main" id="{79753ED6-7A7A-42EB-9D1D-5314F748DAC2}"/>
                </a:ext>
              </a:extLst>
            </p:cNvPr>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1558;p30">
              <a:extLst>
                <a:ext uri="{FF2B5EF4-FFF2-40B4-BE49-F238E27FC236}">
                  <a16:creationId xmlns:a16="http://schemas.microsoft.com/office/drawing/2014/main" id="{9085535B-B6ED-4B9A-AAE7-4E4AA86BD6E6}"/>
                </a:ext>
              </a:extLst>
            </p:cNvPr>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1559;p30">
              <a:extLst>
                <a:ext uri="{FF2B5EF4-FFF2-40B4-BE49-F238E27FC236}">
                  <a16:creationId xmlns:a16="http://schemas.microsoft.com/office/drawing/2014/main" id="{5544789F-B2C0-4D8F-BDCB-C95AC6B4FAAE}"/>
                </a:ext>
              </a:extLst>
            </p:cNvPr>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7" name="Google Shape;89;p17">
            <a:extLst>
              <a:ext uri="{FF2B5EF4-FFF2-40B4-BE49-F238E27FC236}">
                <a16:creationId xmlns:a16="http://schemas.microsoft.com/office/drawing/2014/main" id="{C6BC9420-BEE1-49EC-94DF-C2AF84D80945}"/>
              </a:ext>
            </a:extLst>
          </p:cNvPr>
          <p:cNvGrpSpPr/>
          <p:nvPr/>
        </p:nvGrpSpPr>
        <p:grpSpPr>
          <a:xfrm>
            <a:off x="6491213" y="1514816"/>
            <a:ext cx="857827" cy="182595"/>
            <a:chOff x="2854300" y="1168125"/>
            <a:chExt cx="2904000" cy="532800"/>
          </a:xfrm>
          <a:solidFill>
            <a:schemeClr val="accent6">
              <a:lumMod val="60000"/>
              <a:lumOff val="40000"/>
            </a:schemeClr>
          </a:solidFill>
        </p:grpSpPr>
        <p:sp>
          <p:nvSpPr>
            <p:cNvPr id="78" name="Google Shape;90;p17">
              <a:extLst>
                <a:ext uri="{FF2B5EF4-FFF2-40B4-BE49-F238E27FC236}">
                  <a16:creationId xmlns:a16="http://schemas.microsoft.com/office/drawing/2014/main" id="{4A38D921-7C6F-4D13-B2BA-C27E1D65E69E}"/>
                </a:ext>
              </a:extLst>
            </p:cNvPr>
            <p:cNvSpPr/>
            <p:nvPr/>
          </p:nvSpPr>
          <p:spPr>
            <a:xfrm flipH="1">
              <a:off x="28543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91;p17">
              <a:extLst>
                <a:ext uri="{FF2B5EF4-FFF2-40B4-BE49-F238E27FC236}">
                  <a16:creationId xmlns:a16="http://schemas.microsoft.com/office/drawing/2014/main" id="{617C3402-2C28-4061-ADDC-246ADBA81116}"/>
                </a:ext>
              </a:extLst>
            </p:cNvPr>
            <p:cNvSpPr/>
            <p:nvPr/>
          </p:nvSpPr>
          <p:spPr>
            <a:xfrm flipH="1">
              <a:off x="34351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 name="Google Shape;92;p17">
              <a:extLst>
                <a:ext uri="{FF2B5EF4-FFF2-40B4-BE49-F238E27FC236}">
                  <a16:creationId xmlns:a16="http://schemas.microsoft.com/office/drawing/2014/main" id="{E48BC2BA-20DF-4BFD-95D9-57AEB72CBA4F}"/>
                </a:ext>
              </a:extLst>
            </p:cNvPr>
            <p:cNvSpPr/>
            <p:nvPr/>
          </p:nvSpPr>
          <p:spPr>
            <a:xfrm flipH="1">
              <a:off x="40159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93;p17">
              <a:extLst>
                <a:ext uri="{FF2B5EF4-FFF2-40B4-BE49-F238E27FC236}">
                  <a16:creationId xmlns:a16="http://schemas.microsoft.com/office/drawing/2014/main" id="{796D1B18-DC25-4E5D-90D6-2623481783B9}"/>
                </a:ext>
              </a:extLst>
            </p:cNvPr>
            <p:cNvSpPr/>
            <p:nvPr/>
          </p:nvSpPr>
          <p:spPr>
            <a:xfrm flipH="1">
              <a:off x="45967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94;p17">
              <a:extLst>
                <a:ext uri="{FF2B5EF4-FFF2-40B4-BE49-F238E27FC236}">
                  <a16:creationId xmlns:a16="http://schemas.microsoft.com/office/drawing/2014/main" id="{C3057EEB-1F92-4CF6-925C-596A0380EAAE}"/>
                </a:ext>
              </a:extLst>
            </p:cNvPr>
            <p:cNvSpPr/>
            <p:nvPr/>
          </p:nvSpPr>
          <p:spPr>
            <a:xfrm flipH="1">
              <a:off x="51775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83" name="Google Shape;89;p17">
            <a:extLst>
              <a:ext uri="{FF2B5EF4-FFF2-40B4-BE49-F238E27FC236}">
                <a16:creationId xmlns:a16="http://schemas.microsoft.com/office/drawing/2014/main" id="{DF6743DA-5C15-427F-804A-FA7D2EB739F6}"/>
              </a:ext>
            </a:extLst>
          </p:cNvPr>
          <p:cNvGrpSpPr/>
          <p:nvPr/>
        </p:nvGrpSpPr>
        <p:grpSpPr>
          <a:xfrm>
            <a:off x="6514000" y="1912640"/>
            <a:ext cx="857827" cy="182595"/>
            <a:chOff x="2854300" y="1168125"/>
            <a:chExt cx="2904000" cy="532800"/>
          </a:xfrm>
          <a:solidFill>
            <a:schemeClr val="accent6">
              <a:lumMod val="60000"/>
              <a:lumOff val="40000"/>
            </a:schemeClr>
          </a:solidFill>
        </p:grpSpPr>
        <p:sp>
          <p:nvSpPr>
            <p:cNvPr id="84" name="Google Shape;90;p17">
              <a:extLst>
                <a:ext uri="{FF2B5EF4-FFF2-40B4-BE49-F238E27FC236}">
                  <a16:creationId xmlns:a16="http://schemas.microsoft.com/office/drawing/2014/main" id="{0D3C2965-75CC-4EB6-B55B-BE0EAA998A84}"/>
                </a:ext>
              </a:extLst>
            </p:cNvPr>
            <p:cNvSpPr/>
            <p:nvPr/>
          </p:nvSpPr>
          <p:spPr>
            <a:xfrm flipH="1">
              <a:off x="28543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91;p17">
              <a:extLst>
                <a:ext uri="{FF2B5EF4-FFF2-40B4-BE49-F238E27FC236}">
                  <a16:creationId xmlns:a16="http://schemas.microsoft.com/office/drawing/2014/main" id="{CCF2762D-BB1D-4460-BEC2-37A307E3C128}"/>
                </a:ext>
              </a:extLst>
            </p:cNvPr>
            <p:cNvSpPr/>
            <p:nvPr/>
          </p:nvSpPr>
          <p:spPr>
            <a:xfrm flipH="1">
              <a:off x="34351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92;p17">
              <a:extLst>
                <a:ext uri="{FF2B5EF4-FFF2-40B4-BE49-F238E27FC236}">
                  <a16:creationId xmlns:a16="http://schemas.microsoft.com/office/drawing/2014/main" id="{C3F601B8-E4C2-4A36-B197-52F06629A5AF}"/>
                </a:ext>
              </a:extLst>
            </p:cNvPr>
            <p:cNvSpPr/>
            <p:nvPr/>
          </p:nvSpPr>
          <p:spPr>
            <a:xfrm flipH="1">
              <a:off x="40159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93;p17">
              <a:extLst>
                <a:ext uri="{FF2B5EF4-FFF2-40B4-BE49-F238E27FC236}">
                  <a16:creationId xmlns:a16="http://schemas.microsoft.com/office/drawing/2014/main" id="{830F6EB8-3DEC-48E5-A535-98250A013917}"/>
                </a:ext>
              </a:extLst>
            </p:cNvPr>
            <p:cNvSpPr/>
            <p:nvPr/>
          </p:nvSpPr>
          <p:spPr>
            <a:xfrm flipH="1">
              <a:off x="45967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94;p17">
              <a:extLst>
                <a:ext uri="{FF2B5EF4-FFF2-40B4-BE49-F238E27FC236}">
                  <a16:creationId xmlns:a16="http://schemas.microsoft.com/office/drawing/2014/main" id="{FF579DE5-AC56-4341-84A0-861325A1785B}"/>
                </a:ext>
              </a:extLst>
            </p:cNvPr>
            <p:cNvSpPr/>
            <p:nvPr/>
          </p:nvSpPr>
          <p:spPr>
            <a:xfrm flipH="1">
              <a:off x="51775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89" name="Google Shape;89;p17">
            <a:extLst>
              <a:ext uri="{FF2B5EF4-FFF2-40B4-BE49-F238E27FC236}">
                <a16:creationId xmlns:a16="http://schemas.microsoft.com/office/drawing/2014/main" id="{DC0C7C40-F0EA-4649-9850-B8772BD69024}"/>
              </a:ext>
            </a:extLst>
          </p:cNvPr>
          <p:cNvGrpSpPr/>
          <p:nvPr/>
        </p:nvGrpSpPr>
        <p:grpSpPr>
          <a:xfrm>
            <a:off x="6510712" y="2249035"/>
            <a:ext cx="857827" cy="182595"/>
            <a:chOff x="2854300" y="1168125"/>
            <a:chExt cx="2904000" cy="532800"/>
          </a:xfrm>
          <a:solidFill>
            <a:schemeClr val="accent6">
              <a:lumMod val="60000"/>
              <a:lumOff val="40000"/>
            </a:schemeClr>
          </a:solidFill>
        </p:grpSpPr>
        <p:sp>
          <p:nvSpPr>
            <p:cNvPr id="90" name="Google Shape;90;p17">
              <a:extLst>
                <a:ext uri="{FF2B5EF4-FFF2-40B4-BE49-F238E27FC236}">
                  <a16:creationId xmlns:a16="http://schemas.microsoft.com/office/drawing/2014/main" id="{96C224DA-9EF0-4A46-9B87-22F008C9CCEC}"/>
                </a:ext>
              </a:extLst>
            </p:cNvPr>
            <p:cNvSpPr/>
            <p:nvPr/>
          </p:nvSpPr>
          <p:spPr>
            <a:xfrm flipH="1">
              <a:off x="28543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91;p17">
              <a:extLst>
                <a:ext uri="{FF2B5EF4-FFF2-40B4-BE49-F238E27FC236}">
                  <a16:creationId xmlns:a16="http://schemas.microsoft.com/office/drawing/2014/main" id="{DD831EC1-FB69-49ED-855A-6FBB7831875E}"/>
                </a:ext>
              </a:extLst>
            </p:cNvPr>
            <p:cNvSpPr/>
            <p:nvPr/>
          </p:nvSpPr>
          <p:spPr>
            <a:xfrm flipH="1">
              <a:off x="34351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92;p17">
              <a:extLst>
                <a:ext uri="{FF2B5EF4-FFF2-40B4-BE49-F238E27FC236}">
                  <a16:creationId xmlns:a16="http://schemas.microsoft.com/office/drawing/2014/main" id="{0012F5D0-3A38-4F98-B14F-68D1DC25D1A4}"/>
                </a:ext>
              </a:extLst>
            </p:cNvPr>
            <p:cNvSpPr/>
            <p:nvPr/>
          </p:nvSpPr>
          <p:spPr>
            <a:xfrm flipH="1">
              <a:off x="40159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93;p17">
              <a:extLst>
                <a:ext uri="{FF2B5EF4-FFF2-40B4-BE49-F238E27FC236}">
                  <a16:creationId xmlns:a16="http://schemas.microsoft.com/office/drawing/2014/main" id="{751716A5-35CD-49D2-B327-6A093D768074}"/>
                </a:ext>
              </a:extLst>
            </p:cNvPr>
            <p:cNvSpPr/>
            <p:nvPr/>
          </p:nvSpPr>
          <p:spPr>
            <a:xfrm flipH="1">
              <a:off x="45967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94;p17">
              <a:extLst>
                <a:ext uri="{FF2B5EF4-FFF2-40B4-BE49-F238E27FC236}">
                  <a16:creationId xmlns:a16="http://schemas.microsoft.com/office/drawing/2014/main" id="{6D35B1F2-8D2C-4DF7-8317-09CF05F20142}"/>
                </a:ext>
              </a:extLst>
            </p:cNvPr>
            <p:cNvSpPr/>
            <p:nvPr/>
          </p:nvSpPr>
          <p:spPr>
            <a:xfrm flipH="1">
              <a:off x="51775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95" name="Google Shape;89;p17">
            <a:extLst>
              <a:ext uri="{FF2B5EF4-FFF2-40B4-BE49-F238E27FC236}">
                <a16:creationId xmlns:a16="http://schemas.microsoft.com/office/drawing/2014/main" id="{83B01931-E767-40F4-AA48-45E57253E527}"/>
              </a:ext>
            </a:extLst>
          </p:cNvPr>
          <p:cNvGrpSpPr/>
          <p:nvPr/>
        </p:nvGrpSpPr>
        <p:grpSpPr>
          <a:xfrm>
            <a:off x="6510713" y="2583006"/>
            <a:ext cx="857827" cy="182595"/>
            <a:chOff x="2854300" y="1168125"/>
            <a:chExt cx="2904000" cy="532800"/>
          </a:xfrm>
          <a:solidFill>
            <a:schemeClr val="accent6">
              <a:lumMod val="60000"/>
              <a:lumOff val="40000"/>
            </a:schemeClr>
          </a:solidFill>
        </p:grpSpPr>
        <p:sp>
          <p:nvSpPr>
            <p:cNvPr id="96" name="Google Shape;90;p17">
              <a:extLst>
                <a:ext uri="{FF2B5EF4-FFF2-40B4-BE49-F238E27FC236}">
                  <a16:creationId xmlns:a16="http://schemas.microsoft.com/office/drawing/2014/main" id="{3848860B-2483-4715-A05D-C387E01FCFDC}"/>
                </a:ext>
              </a:extLst>
            </p:cNvPr>
            <p:cNvSpPr/>
            <p:nvPr/>
          </p:nvSpPr>
          <p:spPr>
            <a:xfrm flipH="1">
              <a:off x="28543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91;p17">
              <a:extLst>
                <a:ext uri="{FF2B5EF4-FFF2-40B4-BE49-F238E27FC236}">
                  <a16:creationId xmlns:a16="http://schemas.microsoft.com/office/drawing/2014/main" id="{71D79711-EACD-40E8-B6A8-619C8BAD8D9E}"/>
                </a:ext>
              </a:extLst>
            </p:cNvPr>
            <p:cNvSpPr/>
            <p:nvPr/>
          </p:nvSpPr>
          <p:spPr>
            <a:xfrm flipH="1">
              <a:off x="34351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92;p17">
              <a:extLst>
                <a:ext uri="{FF2B5EF4-FFF2-40B4-BE49-F238E27FC236}">
                  <a16:creationId xmlns:a16="http://schemas.microsoft.com/office/drawing/2014/main" id="{3FB998D6-4B57-4880-9CC5-E4AF5FC73A1E}"/>
                </a:ext>
              </a:extLst>
            </p:cNvPr>
            <p:cNvSpPr/>
            <p:nvPr/>
          </p:nvSpPr>
          <p:spPr>
            <a:xfrm flipH="1">
              <a:off x="40159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93;p17">
              <a:extLst>
                <a:ext uri="{FF2B5EF4-FFF2-40B4-BE49-F238E27FC236}">
                  <a16:creationId xmlns:a16="http://schemas.microsoft.com/office/drawing/2014/main" id="{66DEE3BC-EF4C-4392-A8D9-C66AA2FD7816}"/>
                </a:ext>
              </a:extLst>
            </p:cNvPr>
            <p:cNvSpPr/>
            <p:nvPr/>
          </p:nvSpPr>
          <p:spPr>
            <a:xfrm flipH="1">
              <a:off x="45967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94;p17">
              <a:extLst>
                <a:ext uri="{FF2B5EF4-FFF2-40B4-BE49-F238E27FC236}">
                  <a16:creationId xmlns:a16="http://schemas.microsoft.com/office/drawing/2014/main" id="{BC958070-BC3F-4824-B0A3-3BC2F611FD55}"/>
                </a:ext>
              </a:extLst>
            </p:cNvPr>
            <p:cNvSpPr/>
            <p:nvPr/>
          </p:nvSpPr>
          <p:spPr>
            <a:xfrm flipH="1">
              <a:off x="5177500" y="1168125"/>
              <a:ext cx="580800" cy="532800"/>
            </a:xfrm>
            <a:prstGeom prst="rect">
              <a:avLst/>
            </a:prstGeom>
            <a:gr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cxnSp>
        <p:nvCxnSpPr>
          <p:cNvPr id="101" name="直接箭头连接符 100">
            <a:extLst>
              <a:ext uri="{FF2B5EF4-FFF2-40B4-BE49-F238E27FC236}">
                <a16:creationId xmlns:a16="http://schemas.microsoft.com/office/drawing/2014/main" id="{ED59902D-0101-4025-8785-73D6B91B443E}"/>
              </a:ext>
            </a:extLst>
          </p:cNvPr>
          <p:cNvCxnSpPr/>
          <p:nvPr/>
        </p:nvCxnSpPr>
        <p:spPr>
          <a:xfrm>
            <a:off x="5812858" y="2137232"/>
            <a:ext cx="650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D188049B-C58F-4C2E-8629-C754F962D29A}"/>
              </a:ext>
            </a:extLst>
          </p:cNvPr>
          <p:cNvCxnSpPr/>
          <p:nvPr/>
        </p:nvCxnSpPr>
        <p:spPr>
          <a:xfrm>
            <a:off x="7622225" y="2054669"/>
            <a:ext cx="650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Google Shape;4363;p63">
            <a:extLst>
              <a:ext uri="{FF2B5EF4-FFF2-40B4-BE49-F238E27FC236}">
                <a16:creationId xmlns:a16="http://schemas.microsoft.com/office/drawing/2014/main" id="{D391A3BB-CA8E-4EE5-AE30-83E08EC25B1E}"/>
              </a:ext>
            </a:extLst>
          </p:cNvPr>
          <p:cNvSpPr/>
          <p:nvPr/>
        </p:nvSpPr>
        <p:spPr>
          <a:xfrm rot="5400000">
            <a:off x="7826974" y="1977377"/>
            <a:ext cx="1610685" cy="402577"/>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dirty="0"/>
          </a:p>
        </p:txBody>
      </p:sp>
      <p:sp>
        <p:nvSpPr>
          <p:cNvPr id="28" name="文本框 27">
            <a:extLst>
              <a:ext uri="{FF2B5EF4-FFF2-40B4-BE49-F238E27FC236}">
                <a16:creationId xmlns:a16="http://schemas.microsoft.com/office/drawing/2014/main" id="{1A5A29BB-D17A-4620-87D5-22428846DD0C}"/>
              </a:ext>
            </a:extLst>
          </p:cNvPr>
          <p:cNvSpPr txBox="1"/>
          <p:nvPr/>
        </p:nvSpPr>
        <p:spPr>
          <a:xfrm>
            <a:off x="4254636" y="3313398"/>
            <a:ext cx="2208735" cy="369332"/>
          </a:xfrm>
          <a:prstGeom prst="rect">
            <a:avLst/>
          </a:prstGeom>
          <a:noFill/>
        </p:spPr>
        <p:txBody>
          <a:bodyPr wrap="square" rtlCol="0">
            <a:spAutoFit/>
          </a:bodyPr>
          <a:lstStyle/>
          <a:p>
            <a:r>
              <a:rPr lang="zh-CN" altLang="en-US" dirty="0"/>
              <a:t>神经网络特征提取</a:t>
            </a:r>
          </a:p>
        </p:txBody>
      </p:sp>
      <p:sp>
        <p:nvSpPr>
          <p:cNvPr id="104" name="文本框 103">
            <a:extLst>
              <a:ext uri="{FF2B5EF4-FFF2-40B4-BE49-F238E27FC236}">
                <a16:creationId xmlns:a16="http://schemas.microsoft.com/office/drawing/2014/main" id="{A3B85064-3F3F-473F-BBDE-7BC1E398435B}"/>
              </a:ext>
            </a:extLst>
          </p:cNvPr>
          <p:cNvSpPr txBox="1"/>
          <p:nvPr/>
        </p:nvSpPr>
        <p:spPr>
          <a:xfrm>
            <a:off x="2601413" y="3304737"/>
            <a:ext cx="1374670" cy="369332"/>
          </a:xfrm>
          <a:prstGeom prst="rect">
            <a:avLst/>
          </a:prstGeom>
          <a:noFill/>
        </p:spPr>
        <p:txBody>
          <a:bodyPr wrap="square" rtlCol="0">
            <a:spAutoFit/>
          </a:bodyPr>
          <a:lstStyle/>
          <a:p>
            <a:r>
              <a:rPr lang="zh-CN" altLang="en-US" dirty="0"/>
              <a:t>  初始特征</a:t>
            </a:r>
          </a:p>
        </p:txBody>
      </p:sp>
      <p:sp>
        <p:nvSpPr>
          <p:cNvPr id="105" name="文本框 104">
            <a:extLst>
              <a:ext uri="{FF2B5EF4-FFF2-40B4-BE49-F238E27FC236}">
                <a16:creationId xmlns:a16="http://schemas.microsoft.com/office/drawing/2014/main" id="{BF8C495A-439B-4482-8DC1-1CBCE63ADA24}"/>
              </a:ext>
            </a:extLst>
          </p:cNvPr>
          <p:cNvSpPr txBox="1"/>
          <p:nvPr/>
        </p:nvSpPr>
        <p:spPr>
          <a:xfrm>
            <a:off x="642922" y="3340251"/>
            <a:ext cx="1374670" cy="369332"/>
          </a:xfrm>
          <a:prstGeom prst="rect">
            <a:avLst/>
          </a:prstGeom>
          <a:noFill/>
        </p:spPr>
        <p:txBody>
          <a:bodyPr wrap="square" rtlCol="0">
            <a:spAutoFit/>
          </a:bodyPr>
          <a:lstStyle/>
          <a:p>
            <a:r>
              <a:rPr lang="zh-CN" altLang="en-US" dirty="0"/>
              <a:t>化学分子式</a:t>
            </a:r>
          </a:p>
        </p:txBody>
      </p:sp>
      <p:sp>
        <p:nvSpPr>
          <p:cNvPr id="106" name="文本框 105">
            <a:extLst>
              <a:ext uri="{FF2B5EF4-FFF2-40B4-BE49-F238E27FC236}">
                <a16:creationId xmlns:a16="http://schemas.microsoft.com/office/drawing/2014/main" id="{3BE33176-5094-430D-8A6A-AA3962A11CF3}"/>
              </a:ext>
            </a:extLst>
          </p:cNvPr>
          <p:cNvSpPr txBox="1"/>
          <p:nvPr/>
        </p:nvSpPr>
        <p:spPr>
          <a:xfrm>
            <a:off x="6467615" y="3330241"/>
            <a:ext cx="1374670" cy="369332"/>
          </a:xfrm>
          <a:prstGeom prst="rect">
            <a:avLst/>
          </a:prstGeom>
          <a:noFill/>
        </p:spPr>
        <p:txBody>
          <a:bodyPr wrap="square" rtlCol="0">
            <a:spAutoFit/>
          </a:bodyPr>
          <a:lstStyle/>
          <a:p>
            <a:r>
              <a:rPr lang="zh-CN" altLang="en-US" dirty="0"/>
              <a:t>最终特征</a:t>
            </a:r>
          </a:p>
        </p:txBody>
      </p:sp>
      <p:sp>
        <p:nvSpPr>
          <p:cNvPr id="107" name="文本框 106">
            <a:extLst>
              <a:ext uri="{FF2B5EF4-FFF2-40B4-BE49-F238E27FC236}">
                <a16:creationId xmlns:a16="http://schemas.microsoft.com/office/drawing/2014/main" id="{E7833DD7-BC69-4212-B4FE-964277823EB6}"/>
              </a:ext>
            </a:extLst>
          </p:cNvPr>
          <p:cNvSpPr txBox="1"/>
          <p:nvPr/>
        </p:nvSpPr>
        <p:spPr>
          <a:xfrm>
            <a:off x="8146270" y="3357556"/>
            <a:ext cx="1374670" cy="369332"/>
          </a:xfrm>
          <a:prstGeom prst="rect">
            <a:avLst/>
          </a:prstGeom>
          <a:noFill/>
        </p:spPr>
        <p:txBody>
          <a:bodyPr wrap="square" rtlCol="0">
            <a:spAutoFit/>
          </a:bodyPr>
          <a:lstStyle/>
          <a:p>
            <a:r>
              <a:rPr lang="zh-CN" altLang="en-US" dirty="0"/>
              <a:t>   预测</a:t>
            </a:r>
          </a:p>
        </p:txBody>
      </p:sp>
    </p:spTree>
    <p:extLst>
      <p:ext uri="{BB962C8B-B14F-4D97-AF65-F5344CB8AC3E}">
        <p14:creationId xmlns:p14="http://schemas.microsoft.com/office/powerpoint/2010/main" val="548826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620" y="-15240"/>
            <a:ext cx="12176760" cy="6888480"/>
          </a:xfrm>
          <a:prstGeom prst="rect">
            <a:avLst/>
          </a:prstGeom>
        </p:spPr>
      </p:pic>
      <p:sp>
        <p:nvSpPr>
          <p:cNvPr id="7" name="矩形 6"/>
          <p:cNvSpPr/>
          <p:nvPr/>
        </p:nvSpPr>
        <p:spPr>
          <a:xfrm>
            <a:off x="5610687" y="1376039"/>
            <a:ext cx="3660313" cy="12952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734977" y="1555862"/>
            <a:ext cx="3134804" cy="830997"/>
          </a:xfrm>
          <a:prstGeom prst="rect">
            <a:avLst/>
          </a:prstGeom>
          <a:noFill/>
        </p:spPr>
        <p:txBody>
          <a:bodyPr wrap="square" rtlCol="0">
            <a:spAutoFit/>
          </a:bodyPr>
          <a:lstStyle/>
          <a:p>
            <a:r>
              <a:rPr lang="en-US" altLang="zh-CN" sz="4800" dirty="0">
                <a:solidFill>
                  <a:schemeClr val="lt1"/>
                </a:solidFill>
                <a:latin typeface="Bauhaus 93" panose="04030905020B02020C02" pitchFamily="82" charset="0"/>
              </a:rPr>
              <a:t>PART 2</a:t>
            </a:r>
          </a:p>
        </p:txBody>
      </p:sp>
      <p:sp>
        <p:nvSpPr>
          <p:cNvPr id="9" name="矩形 8"/>
          <p:cNvSpPr/>
          <p:nvPr/>
        </p:nvSpPr>
        <p:spPr>
          <a:xfrm>
            <a:off x="5610688" y="2666999"/>
            <a:ext cx="5741526" cy="139555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734977" y="2851099"/>
            <a:ext cx="4877631" cy="743986"/>
          </a:xfrm>
          <a:prstGeom prst="rect">
            <a:avLst/>
          </a:prstGeom>
          <a:noFill/>
        </p:spPr>
        <p:txBody>
          <a:bodyPr wrap="square" rtlCol="0">
            <a:spAutoFit/>
          </a:bodyPr>
          <a:lstStyle/>
          <a:p>
            <a:pPr>
              <a:lnSpc>
                <a:spcPct val="150000"/>
              </a:lnSpc>
            </a:pPr>
            <a:r>
              <a:rPr lang="zh-CN" altLang="en-US" sz="3200" b="1" dirty="0">
                <a:solidFill>
                  <a:schemeClr val="bg1"/>
                </a:solidFill>
                <a:latin typeface="微软雅黑" panose="020B0503020204020204" pitchFamily="34" charset="-122"/>
                <a:ea typeface="微软雅黑" panose="020B0503020204020204" pitchFamily="34" charset="-122"/>
              </a:rPr>
              <a:t>相关工作</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6179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2.</a:t>
            </a:r>
            <a:r>
              <a:rPr lang="zh-CN" altLang="en-US" sz="2400" b="1" dirty="0">
                <a:solidFill>
                  <a:schemeClr val="accent1"/>
                </a:solidFill>
              </a:rPr>
              <a:t> 相关工作</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405530" y="1618860"/>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578804" y="1214414"/>
            <a:ext cx="22851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rgbClr val="BE7847"/>
                </a:solidFill>
                <a:latin typeface="微软雅黑" panose="020B0503020204020204" pitchFamily="34" charset="-122"/>
                <a:ea typeface="微软雅黑" panose="020B0503020204020204" pitchFamily="34" charset="-122"/>
              </a:rPr>
              <a:t>固定表示法</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sp>
        <p:nvSpPr>
          <p:cNvPr id="15" name="文本框 14">
            <a:extLst>
              <a:ext uri="{FF2B5EF4-FFF2-40B4-BE49-F238E27FC236}">
                <a16:creationId xmlns:a16="http://schemas.microsoft.com/office/drawing/2014/main" id="{F408AE73-B560-4460-92D6-F9C2F2746480}"/>
              </a:ext>
            </a:extLst>
          </p:cNvPr>
          <p:cNvSpPr txBox="1"/>
          <p:nvPr/>
        </p:nvSpPr>
        <p:spPr>
          <a:xfrm>
            <a:off x="5785634" y="1214414"/>
            <a:ext cx="4680311" cy="1077218"/>
          </a:xfrm>
          <a:prstGeom prst="rect">
            <a:avLst/>
          </a:prstGeom>
          <a:noFill/>
        </p:spPr>
        <p:txBody>
          <a:bodyPr wrap="square">
            <a:spAutoFit/>
          </a:bodyPr>
          <a:lstStyle/>
          <a:p>
            <a:endParaRPr lang="en-US" altLang="zh-CN" sz="1600" dirty="0">
              <a:solidFill>
                <a:srgbClr val="232323"/>
              </a:solidFill>
              <a:latin typeface="PingFang SC"/>
            </a:endParaRPr>
          </a:p>
          <a:p>
            <a:r>
              <a:rPr lang="zh-CN" altLang="en-US" sz="1600" dirty="0">
                <a:solidFill>
                  <a:srgbClr val="232323"/>
                </a:solidFill>
                <a:latin typeface="PingFang SC"/>
              </a:rPr>
              <a:t>基于描述符的方法假定所有与目标属性相关的信息都被选定的描述符集覆盖，从而限制了模型做出特定问题决策的能力。</a:t>
            </a:r>
          </a:p>
        </p:txBody>
      </p:sp>
      <p:sp>
        <p:nvSpPr>
          <p:cNvPr id="16" name="文本框 68">
            <a:extLst>
              <a:ext uri="{FF2B5EF4-FFF2-40B4-BE49-F238E27FC236}">
                <a16:creationId xmlns:a16="http://schemas.microsoft.com/office/drawing/2014/main" id="{BF7FD3DB-0E9C-4897-9FCA-888567656636}"/>
              </a:ext>
            </a:extLst>
          </p:cNvPr>
          <p:cNvSpPr txBox="1">
            <a:spLocks noChangeArrowheads="1"/>
          </p:cNvSpPr>
          <p:nvPr/>
        </p:nvSpPr>
        <p:spPr bwMode="auto">
          <a:xfrm>
            <a:off x="578804" y="2813743"/>
            <a:ext cx="29008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rgbClr val="BE7847"/>
                </a:solidFill>
                <a:latin typeface="微软雅黑" panose="020B0503020204020204" pitchFamily="34" charset="-122"/>
                <a:ea typeface="微软雅黑" panose="020B0503020204020204" pitchFamily="34" charset="-122"/>
              </a:rPr>
              <a:t>分子图表示模型</a:t>
            </a:r>
          </a:p>
        </p:txBody>
      </p:sp>
      <p:grpSp>
        <p:nvGrpSpPr>
          <p:cNvPr id="17" name="组合 66">
            <a:extLst>
              <a:ext uri="{FF2B5EF4-FFF2-40B4-BE49-F238E27FC236}">
                <a16:creationId xmlns:a16="http://schemas.microsoft.com/office/drawing/2014/main" id="{14609184-7BB6-465F-BD83-F6180D5D7CD9}"/>
              </a:ext>
            </a:extLst>
          </p:cNvPr>
          <p:cNvGrpSpPr>
            <a:grpSpLocks/>
          </p:cNvGrpSpPr>
          <p:nvPr/>
        </p:nvGrpSpPr>
        <p:grpSpPr bwMode="auto">
          <a:xfrm>
            <a:off x="405530" y="3282459"/>
            <a:ext cx="2906712" cy="85725"/>
            <a:chOff x="1379008" y="4593590"/>
            <a:chExt cx="2906925" cy="85590"/>
          </a:xfrm>
        </p:grpSpPr>
        <p:cxnSp>
          <p:nvCxnSpPr>
            <p:cNvPr id="18" name="直接连接符 17">
              <a:extLst>
                <a:ext uri="{FF2B5EF4-FFF2-40B4-BE49-F238E27FC236}">
                  <a16:creationId xmlns:a16="http://schemas.microsoft.com/office/drawing/2014/main" id="{E2787C01-CA82-43D8-A116-DED63939AE8B}"/>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B3C65750-451F-453E-996C-DAC7719F2C0F}"/>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21" name="文本框 20">
            <a:extLst>
              <a:ext uri="{FF2B5EF4-FFF2-40B4-BE49-F238E27FC236}">
                <a16:creationId xmlns:a16="http://schemas.microsoft.com/office/drawing/2014/main" id="{21C0D015-AEC9-4D30-A007-DF03C840B8E5}"/>
              </a:ext>
            </a:extLst>
          </p:cNvPr>
          <p:cNvSpPr txBox="1"/>
          <p:nvPr/>
        </p:nvSpPr>
        <p:spPr>
          <a:xfrm>
            <a:off x="980918" y="3421620"/>
            <a:ext cx="5406305" cy="1569660"/>
          </a:xfrm>
          <a:prstGeom prst="rect">
            <a:avLst/>
          </a:prstGeom>
          <a:noFill/>
        </p:spPr>
        <p:txBody>
          <a:bodyPr wrap="square">
            <a:spAutoFit/>
          </a:bodyPr>
          <a:lstStyle/>
          <a:p>
            <a:r>
              <a:rPr lang="zh-CN" altLang="en-US" sz="1600" dirty="0">
                <a:solidFill>
                  <a:srgbClr val="232323"/>
                </a:solidFill>
                <a:latin typeface="PingFang SC"/>
              </a:rPr>
              <a:t>分子结构可以抽象为具有属性节点和边的拓扑图，其中节点特征对应于原子特性，如原子身份和程度，边特征对应于键特性，如键类型和芳香性。</a:t>
            </a:r>
            <a:r>
              <a:rPr lang="en-US" altLang="zh-CN" sz="1600" dirty="0">
                <a:solidFill>
                  <a:srgbClr val="232323"/>
                </a:solidFill>
                <a:latin typeface="PingFang SC"/>
              </a:rPr>
              <a:t>GNN </a:t>
            </a:r>
            <a:r>
              <a:rPr lang="zh-CN" altLang="zh-CN" sz="1600" dirty="0">
                <a:solidFill>
                  <a:srgbClr val="232323"/>
                </a:solidFill>
                <a:latin typeface="PingFang SC"/>
              </a:rPr>
              <a:t>的一个关键特性是它能够使用图卷积自动学习特定于任务的表示，同时不需要传统的手工描述符和</a:t>
            </a:r>
            <a:r>
              <a:rPr lang="en-US" altLang="zh-CN" sz="1600" dirty="0">
                <a:solidFill>
                  <a:srgbClr val="232323"/>
                </a:solidFill>
                <a:latin typeface="PingFang SC"/>
              </a:rPr>
              <a:t>/</a:t>
            </a:r>
            <a:r>
              <a:rPr lang="zh-CN" altLang="zh-CN" sz="1600" dirty="0">
                <a:solidFill>
                  <a:srgbClr val="232323"/>
                </a:solidFill>
                <a:latin typeface="PingFang SC"/>
              </a:rPr>
              <a:t>或指纹。 </a:t>
            </a:r>
          </a:p>
          <a:p>
            <a:endParaRPr lang="zh-CN" altLang="en-US" sz="1600" dirty="0">
              <a:solidFill>
                <a:srgbClr val="232323"/>
              </a:solidFill>
              <a:latin typeface="PingFang SC"/>
            </a:endParaRPr>
          </a:p>
        </p:txBody>
      </p:sp>
      <p:sp>
        <p:nvSpPr>
          <p:cNvPr id="23" name="文本框 22">
            <a:extLst>
              <a:ext uri="{FF2B5EF4-FFF2-40B4-BE49-F238E27FC236}">
                <a16:creationId xmlns:a16="http://schemas.microsoft.com/office/drawing/2014/main" id="{B5016FFA-F599-4FA2-A8F7-FB7C3F114059}"/>
              </a:ext>
            </a:extLst>
          </p:cNvPr>
          <p:cNvSpPr txBox="1"/>
          <p:nvPr/>
        </p:nvSpPr>
        <p:spPr>
          <a:xfrm>
            <a:off x="6578599" y="3569233"/>
            <a:ext cx="5265737" cy="1107996"/>
          </a:xfrm>
          <a:prstGeom prst="rect">
            <a:avLst/>
          </a:prstGeom>
          <a:noFill/>
        </p:spPr>
        <p:txBody>
          <a:bodyPr wrap="square">
            <a:spAutoFit/>
          </a:bodyPr>
          <a:lstStyle/>
          <a:p>
            <a:r>
              <a:rPr lang="en-US" altLang="zh-CN" sz="1600" dirty="0">
                <a:solidFill>
                  <a:srgbClr val="232323"/>
                </a:solidFill>
                <a:latin typeface="PingFang SC"/>
              </a:rPr>
              <a:t>1. </a:t>
            </a:r>
            <a:r>
              <a:rPr lang="zh-CN" altLang="en-US" sz="1600" dirty="0">
                <a:solidFill>
                  <a:srgbClr val="232323"/>
                </a:solidFill>
                <a:latin typeface="PingFang SC"/>
              </a:rPr>
              <a:t>常见的图卷积操作仅聚合局部信息，忽略了高阶属性</a:t>
            </a:r>
          </a:p>
          <a:p>
            <a:r>
              <a:rPr lang="en-US" altLang="zh-CN" sz="1600" dirty="0">
                <a:solidFill>
                  <a:srgbClr val="232323"/>
                </a:solidFill>
                <a:latin typeface="PingFang SC"/>
              </a:rPr>
              <a:t>2.  </a:t>
            </a:r>
            <a:r>
              <a:rPr lang="zh-CN" altLang="en-US" sz="1600" dirty="0">
                <a:solidFill>
                  <a:srgbClr val="232323"/>
                </a:solidFill>
                <a:latin typeface="PingFang SC"/>
              </a:rPr>
              <a:t>侧重于获得有效的节点嵌入，但削弱了边携带的信息</a:t>
            </a:r>
          </a:p>
          <a:p>
            <a:r>
              <a:rPr lang="en-US" altLang="zh-CN" sz="1600" dirty="0">
                <a:solidFill>
                  <a:srgbClr val="232323"/>
                </a:solidFill>
                <a:latin typeface="PingFang SC"/>
              </a:rPr>
              <a:t>3. </a:t>
            </a:r>
            <a:r>
              <a:rPr lang="zh-CN" altLang="en-US" sz="1600" dirty="0">
                <a:solidFill>
                  <a:srgbClr val="232323"/>
                </a:solidFill>
                <a:latin typeface="PingFang SC"/>
              </a:rPr>
              <a:t>图神经网络学的嵌入往往过于平滑且难以区分</a:t>
            </a:r>
          </a:p>
          <a:p>
            <a:endParaRPr lang="zh-CN" altLang="en-US" sz="1600" dirty="0">
              <a:solidFill>
                <a:srgbClr val="232323"/>
              </a:solidFill>
              <a:latin typeface="PingFang SC"/>
            </a:endParaRPr>
          </a:p>
        </p:txBody>
      </p:sp>
      <p:sp>
        <p:nvSpPr>
          <p:cNvPr id="25" name="文本框 24">
            <a:extLst>
              <a:ext uri="{FF2B5EF4-FFF2-40B4-BE49-F238E27FC236}">
                <a16:creationId xmlns:a16="http://schemas.microsoft.com/office/drawing/2014/main" id="{B9BCCCF8-0765-4D18-9774-B9C20EECC42D}"/>
              </a:ext>
            </a:extLst>
          </p:cNvPr>
          <p:cNvSpPr txBox="1"/>
          <p:nvPr/>
        </p:nvSpPr>
        <p:spPr>
          <a:xfrm>
            <a:off x="980918" y="1757197"/>
            <a:ext cx="3321782" cy="830997"/>
          </a:xfrm>
          <a:prstGeom prst="rect">
            <a:avLst/>
          </a:prstGeom>
          <a:noFill/>
        </p:spPr>
        <p:txBody>
          <a:bodyPr wrap="square">
            <a:spAutoFit/>
          </a:bodyPr>
          <a:lstStyle/>
          <a:p>
            <a:r>
              <a:rPr lang="zh-CN" altLang="en-US" sz="1600" dirty="0">
                <a:solidFill>
                  <a:srgbClr val="232323"/>
                </a:solidFill>
                <a:latin typeface="PingFang SC"/>
              </a:rPr>
              <a:t>定量结构</a:t>
            </a:r>
            <a:r>
              <a:rPr lang="en-US" altLang="zh-CN" sz="1600" dirty="0">
                <a:solidFill>
                  <a:srgbClr val="232323"/>
                </a:solidFill>
                <a:latin typeface="PingFang SC"/>
              </a:rPr>
              <a:t>-</a:t>
            </a:r>
            <a:r>
              <a:rPr lang="zh-CN" altLang="en-US" sz="1600" dirty="0">
                <a:solidFill>
                  <a:srgbClr val="232323"/>
                </a:solidFill>
                <a:latin typeface="PingFang SC"/>
              </a:rPr>
              <a:t>性质关系 </a:t>
            </a:r>
            <a:r>
              <a:rPr lang="en-US" altLang="zh-CN" sz="1600" dirty="0">
                <a:solidFill>
                  <a:srgbClr val="232323"/>
                </a:solidFill>
                <a:latin typeface="PingFang SC"/>
              </a:rPr>
              <a:t>(QSPR)</a:t>
            </a:r>
            <a:r>
              <a:rPr lang="zh-CN" altLang="en-US" sz="1600" dirty="0">
                <a:solidFill>
                  <a:srgbClr val="232323"/>
                </a:solidFill>
                <a:latin typeface="PingFang SC"/>
              </a:rPr>
              <a:t>，基于专家制作的物理化学描述符和分子指纹。</a:t>
            </a:r>
          </a:p>
        </p:txBody>
      </p:sp>
      <p:sp>
        <p:nvSpPr>
          <p:cNvPr id="28" name="文本框 68">
            <a:extLst>
              <a:ext uri="{FF2B5EF4-FFF2-40B4-BE49-F238E27FC236}">
                <a16:creationId xmlns:a16="http://schemas.microsoft.com/office/drawing/2014/main" id="{EA820377-ADBA-463A-BA29-C2F3A3930C75}"/>
              </a:ext>
            </a:extLst>
          </p:cNvPr>
          <p:cNvSpPr txBox="1">
            <a:spLocks noChangeArrowheads="1"/>
          </p:cNvSpPr>
          <p:nvPr/>
        </p:nvSpPr>
        <p:spPr bwMode="auto">
          <a:xfrm>
            <a:off x="578804" y="4741109"/>
            <a:ext cx="37238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Transformer</a:t>
            </a:r>
            <a:r>
              <a:rPr lang="zh-CN" altLang="en-US" sz="2000" b="1" dirty="0">
                <a:solidFill>
                  <a:srgbClr val="BE7847"/>
                </a:solidFill>
                <a:latin typeface="微软雅黑" panose="020B0503020204020204" pitchFamily="34" charset="-122"/>
                <a:ea typeface="微软雅黑" panose="020B0503020204020204" pitchFamily="34" charset="-122"/>
              </a:rPr>
              <a:t>和注意力机制</a:t>
            </a:r>
          </a:p>
        </p:txBody>
      </p:sp>
      <p:grpSp>
        <p:nvGrpSpPr>
          <p:cNvPr id="33" name="组合 66">
            <a:extLst>
              <a:ext uri="{FF2B5EF4-FFF2-40B4-BE49-F238E27FC236}">
                <a16:creationId xmlns:a16="http://schemas.microsoft.com/office/drawing/2014/main" id="{0DD838F2-CA29-47B3-96AF-9A66072188A8}"/>
              </a:ext>
            </a:extLst>
          </p:cNvPr>
          <p:cNvGrpSpPr>
            <a:grpSpLocks/>
          </p:cNvGrpSpPr>
          <p:nvPr/>
        </p:nvGrpSpPr>
        <p:grpSpPr bwMode="auto">
          <a:xfrm>
            <a:off x="405530" y="5147024"/>
            <a:ext cx="2906712" cy="85725"/>
            <a:chOff x="1379008" y="4593590"/>
            <a:chExt cx="2906925" cy="85590"/>
          </a:xfrm>
        </p:grpSpPr>
        <p:cxnSp>
          <p:nvCxnSpPr>
            <p:cNvPr id="35" name="直接连接符 34">
              <a:extLst>
                <a:ext uri="{FF2B5EF4-FFF2-40B4-BE49-F238E27FC236}">
                  <a16:creationId xmlns:a16="http://schemas.microsoft.com/office/drawing/2014/main" id="{F9D671AB-DDD9-49E0-8AFE-A64A33DCC91E}"/>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D0D07B8B-5325-4601-B45A-529AA6D2AAE4}"/>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pic>
        <p:nvPicPr>
          <p:cNvPr id="7" name="图片 6">
            <a:extLst>
              <a:ext uri="{FF2B5EF4-FFF2-40B4-BE49-F238E27FC236}">
                <a16:creationId xmlns:a16="http://schemas.microsoft.com/office/drawing/2014/main" id="{E0EA61DD-4501-4864-B432-189C4C76BEDB}"/>
              </a:ext>
            </a:extLst>
          </p:cNvPr>
          <p:cNvPicPr>
            <a:picLocks noChangeAspect="1"/>
          </p:cNvPicPr>
          <p:nvPr/>
        </p:nvPicPr>
        <p:blipFill>
          <a:blip r:embed="rId8"/>
          <a:stretch>
            <a:fillRect/>
          </a:stretch>
        </p:blipFill>
        <p:spPr>
          <a:xfrm>
            <a:off x="825623" y="5324077"/>
            <a:ext cx="4697544" cy="615591"/>
          </a:xfrm>
          <a:prstGeom prst="rect">
            <a:avLst/>
          </a:prstGeom>
        </p:spPr>
      </p:pic>
      <p:pic>
        <p:nvPicPr>
          <p:cNvPr id="9" name="图片 8">
            <a:extLst>
              <a:ext uri="{FF2B5EF4-FFF2-40B4-BE49-F238E27FC236}">
                <a16:creationId xmlns:a16="http://schemas.microsoft.com/office/drawing/2014/main" id="{E605AB42-9ABB-4AF2-A56D-C6CD6D5AC420}"/>
              </a:ext>
            </a:extLst>
          </p:cNvPr>
          <p:cNvPicPr>
            <a:picLocks noChangeAspect="1"/>
          </p:cNvPicPr>
          <p:nvPr/>
        </p:nvPicPr>
        <p:blipFill>
          <a:blip r:embed="rId9"/>
          <a:stretch>
            <a:fillRect/>
          </a:stretch>
        </p:blipFill>
        <p:spPr>
          <a:xfrm>
            <a:off x="825623" y="5954830"/>
            <a:ext cx="5578115" cy="778342"/>
          </a:xfrm>
          <a:prstGeom prst="rect">
            <a:avLst/>
          </a:prstGeom>
        </p:spPr>
      </p:pic>
    </p:spTree>
    <p:extLst>
      <p:ext uri="{BB962C8B-B14F-4D97-AF65-F5344CB8AC3E}">
        <p14:creationId xmlns:p14="http://schemas.microsoft.com/office/powerpoint/2010/main" val="1986469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620" y="-15240"/>
            <a:ext cx="12176760" cy="6888480"/>
          </a:xfrm>
          <a:prstGeom prst="rect">
            <a:avLst/>
          </a:prstGeom>
        </p:spPr>
      </p:pic>
      <p:sp>
        <p:nvSpPr>
          <p:cNvPr id="7" name="矩形 6"/>
          <p:cNvSpPr/>
          <p:nvPr/>
        </p:nvSpPr>
        <p:spPr>
          <a:xfrm>
            <a:off x="5610687" y="1376039"/>
            <a:ext cx="3660313" cy="12952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734977" y="1555862"/>
            <a:ext cx="3134804" cy="830997"/>
          </a:xfrm>
          <a:prstGeom prst="rect">
            <a:avLst/>
          </a:prstGeom>
          <a:noFill/>
        </p:spPr>
        <p:txBody>
          <a:bodyPr wrap="square" rtlCol="0">
            <a:spAutoFit/>
          </a:bodyPr>
          <a:lstStyle/>
          <a:p>
            <a:r>
              <a:rPr lang="en-US" altLang="zh-CN" sz="4800" dirty="0">
                <a:solidFill>
                  <a:schemeClr val="lt1"/>
                </a:solidFill>
                <a:latin typeface="Bauhaus 93" panose="04030905020B02020C02" pitchFamily="82" charset="0"/>
              </a:rPr>
              <a:t>PART 3</a:t>
            </a:r>
          </a:p>
        </p:txBody>
      </p:sp>
      <p:sp>
        <p:nvSpPr>
          <p:cNvPr id="9" name="矩形 8"/>
          <p:cNvSpPr/>
          <p:nvPr/>
        </p:nvSpPr>
        <p:spPr>
          <a:xfrm>
            <a:off x="5610688" y="2666999"/>
            <a:ext cx="5741526" cy="139555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734977" y="2851099"/>
            <a:ext cx="4877631" cy="743986"/>
          </a:xfrm>
          <a:prstGeom prst="rect">
            <a:avLst/>
          </a:prstGeom>
          <a:noFill/>
        </p:spPr>
        <p:txBody>
          <a:bodyPr wrap="square" rtlCol="0">
            <a:spAutoFit/>
          </a:bodyPr>
          <a:lstStyle/>
          <a:p>
            <a:pPr>
              <a:lnSpc>
                <a:spcPct val="150000"/>
              </a:lnSpc>
            </a:pPr>
            <a:r>
              <a:rPr lang="zh-CN" altLang="en-US" sz="3200" b="1" dirty="0">
                <a:solidFill>
                  <a:schemeClr val="bg1"/>
                </a:solidFill>
                <a:latin typeface="微软雅黑" panose="020B0503020204020204" pitchFamily="34" charset="-122"/>
                <a:ea typeface="微软雅黑" panose="020B0503020204020204" pitchFamily="34" charset="-122"/>
              </a:rPr>
              <a:t>模型介绍</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975092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3. </a:t>
            </a:r>
            <a:r>
              <a:rPr lang="zh-CN" altLang="en-US" sz="2400" b="1" dirty="0">
                <a:solidFill>
                  <a:schemeClr val="accent1"/>
                </a:solidFill>
              </a:rPr>
              <a:t>模型介绍</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546487" y="1643925"/>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681499" y="1243815"/>
            <a:ext cx="40439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3.1 </a:t>
            </a:r>
            <a:r>
              <a:rPr lang="zh-CN" altLang="en-US" sz="2000" b="1" dirty="0">
                <a:solidFill>
                  <a:srgbClr val="BE7847"/>
                </a:solidFill>
                <a:latin typeface="微软雅黑" panose="020B0503020204020204" pitchFamily="34" charset="-122"/>
                <a:ea typeface="微软雅黑" panose="020B0503020204020204" pitchFamily="34" charset="-122"/>
              </a:rPr>
              <a:t>对节点位置和边方向进行编码</a:t>
            </a:r>
          </a:p>
        </p:txBody>
      </p:sp>
      <p:sp>
        <p:nvSpPr>
          <p:cNvPr id="11" name="文本框 10">
            <a:extLst>
              <a:ext uri="{FF2B5EF4-FFF2-40B4-BE49-F238E27FC236}">
                <a16:creationId xmlns:a16="http://schemas.microsoft.com/office/drawing/2014/main" id="{8C211E08-1BB3-4565-8D02-EC7F79BCCB01}"/>
              </a:ext>
            </a:extLst>
          </p:cNvPr>
          <p:cNvSpPr txBox="1"/>
          <p:nvPr/>
        </p:nvSpPr>
        <p:spPr>
          <a:xfrm>
            <a:off x="4918229" y="4044576"/>
            <a:ext cx="6435666" cy="2136482"/>
          </a:xfrm>
          <a:prstGeom prst="rect">
            <a:avLst/>
          </a:prstGeom>
          <a:noFill/>
        </p:spPr>
        <p:txBody>
          <a:bodyPr wrap="square">
            <a:spAutoFit/>
          </a:bodyPr>
          <a:lstStyle/>
          <a:p>
            <a:r>
              <a:rPr lang="en-US" altLang="zh-CN" sz="1600" dirty="0">
                <a:solidFill>
                  <a:srgbClr val="232323"/>
                </a:solidFill>
                <a:latin typeface="PingFang SC"/>
              </a:rPr>
              <a:t>1. </a:t>
            </a:r>
            <a:r>
              <a:rPr lang="zh-CN" altLang="en-US" sz="1600" dirty="0">
                <a:solidFill>
                  <a:srgbClr val="232323"/>
                </a:solidFill>
                <a:latin typeface="PingFang SC"/>
              </a:rPr>
              <a:t>引入</a:t>
            </a:r>
            <a:r>
              <a:rPr lang="en-US" altLang="zh-CN" sz="1600" dirty="0">
                <a:solidFill>
                  <a:srgbClr val="232323"/>
                </a:solidFill>
                <a:latin typeface="PingFang SC"/>
              </a:rPr>
              <a:t>Transformer</a:t>
            </a:r>
            <a:r>
              <a:rPr lang="zh-CN" altLang="en-US" sz="1600" dirty="0">
                <a:solidFill>
                  <a:srgbClr val="232323"/>
                </a:solidFill>
                <a:latin typeface="PingFang SC"/>
              </a:rPr>
              <a:t>以学习图结构化数据中的长期依赖关系</a:t>
            </a:r>
          </a:p>
          <a:p>
            <a:endParaRPr lang="zh-CN" altLang="en-US" sz="1600" dirty="0">
              <a:solidFill>
                <a:srgbClr val="232323"/>
              </a:solidFill>
              <a:latin typeface="PingFang SC"/>
            </a:endParaRPr>
          </a:p>
          <a:p>
            <a:r>
              <a:rPr lang="en-US" altLang="zh-CN" sz="1600" dirty="0">
                <a:solidFill>
                  <a:srgbClr val="232323"/>
                </a:solidFill>
                <a:latin typeface="PingFang SC"/>
              </a:rPr>
              <a:t>2. </a:t>
            </a:r>
            <a:r>
              <a:rPr lang="zh-CN" altLang="en-US" sz="1600" dirty="0">
                <a:solidFill>
                  <a:srgbClr val="232323"/>
                </a:solidFill>
                <a:latin typeface="PingFang SC"/>
              </a:rPr>
              <a:t>加强消息交互来调用通信消息传递范式，使用节点边缘消息交互模块而不是自注意力机制 用于传递消息并学习属性分子图的表达表示的。</a:t>
            </a:r>
          </a:p>
          <a:p>
            <a:endParaRPr lang="zh-CN" altLang="en-US" sz="1600" dirty="0">
              <a:solidFill>
                <a:srgbClr val="232323"/>
              </a:solidFill>
              <a:latin typeface="PingFang SC"/>
            </a:endParaRPr>
          </a:p>
          <a:p>
            <a:r>
              <a:rPr lang="en-US" altLang="zh-CN" sz="1600" dirty="0">
                <a:solidFill>
                  <a:srgbClr val="232323"/>
                </a:solidFill>
                <a:latin typeface="PingFang SC"/>
              </a:rPr>
              <a:t>3. </a:t>
            </a:r>
            <a:r>
              <a:rPr lang="zh-CN" altLang="en-US" sz="1600" dirty="0">
                <a:solidFill>
                  <a:srgbClr val="232323"/>
                </a:solidFill>
                <a:latin typeface="PingFang SC"/>
              </a:rPr>
              <a:t>使用具有扩散机制的拓扑连接矩阵来改进消息传递过程，以减少消息丰富爆炸。</a:t>
            </a:r>
          </a:p>
          <a:p>
            <a:pPr>
              <a:lnSpc>
                <a:spcPct val="125000"/>
              </a:lnSpc>
            </a:pPr>
            <a:endParaRPr lang="zh-CN" altLang="en-US" dirty="0"/>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sp>
        <p:nvSpPr>
          <p:cNvPr id="16" name="文本框 68">
            <a:extLst>
              <a:ext uri="{FF2B5EF4-FFF2-40B4-BE49-F238E27FC236}">
                <a16:creationId xmlns:a16="http://schemas.microsoft.com/office/drawing/2014/main" id="{81449139-965A-418D-AA13-C76FA310FC4A}"/>
              </a:ext>
            </a:extLst>
          </p:cNvPr>
          <p:cNvSpPr txBox="1">
            <a:spLocks noChangeArrowheads="1"/>
          </p:cNvSpPr>
          <p:nvPr/>
        </p:nvSpPr>
        <p:spPr bwMode="auto">
          <a:xfrm>
            <a:off x="681499" y="2105539"/>
            <a:ext cx="40439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3.2 </a:t>
            </a:r>
            <a:r>
              <a:rPr lang="en-US" altLang="zh-CN" sz="2000" dirty="0">
                <a:solidFill>
                  <a:srgbClr val="BE7847"/>
                </a:solidFill>
                <a:latin typeface="微软雅黑" panose="020B0503020204020204" pitchFamily="34" charset="-122"/>
                <a:ea typeface="微软雅黑" panose="020B0503020204020204" pitchFamily="34" charset="-122"/>
              </a:rPr>
              <a:t> </a:t>
            </a:r>
            <a:r>
              <a:rPr lang="en-US" altLang="zh-CN" sz="2000" b="1" dirty="0">
                <a:solidFill>
                  <a:srgbClr val="BE7847"/>
                </a:solidFill>
                <a:latin typeface="微软雅黑" panose="020B0503020204020204" pitchFamily="34" charset="-122"/>
                <a:ea typeface="微软雅黑" panose="020B0503020204020204" pitchFamily="34" charset="-122"/>
              </a:rPr>
              <a:t>Node-Edge </a:t>
            </a:r>
            <a:r>
              <a:rPr lang="zh-CN" altLang="en-US" sz="2000" b="1" dirty="0">
                <a:solidFill>
                  <a:srgbClr val="BE7847"/>
                </a:solidFill>
                <a:latin typeface="微软雅黑" panose="020B0503020204020204" pitchFamily="34" charset="-122"/>
                <a:ea typeface="微软雅黑" panose="020B0503020204020204" pitchFamily="34" charset="-122"/>
              </a:rPr>
              <a:t>消息交互模块</a:t>
            </a:r>
          </a:p>
          <a:p>
            <a:r>
              <a:rPr lang="en-US" altLang="zh-CN" sz="2000" b="1" dirty="0">
                <a:solidFill>
                  <a:srgbClr val="BE7847"/>
                </a:solidFill>
                <a:latin typeface="微软雅黑" panose="020B0503020204020204" pitchFamily="34" charset="-122"/>
                <a:ea typeface="微软雅黑" panose="020B0503020204020204" pitchFamily="34" charset="-122"/>
              </a:rPr>
              <a:t> </a:t>
            </a:r>
            <a:endParaRPr lang="zh-CN" altLang="en-US" sz="2000" b="1" dirty="0">
              <a:solidFill>
                <a:srgbClr val="BE7847"/>
              </a:solidFill>
              <a:latin typeface="微软雅黑" panose="020B0503020204020204" pitchFamily="34" charset="-122"/>
              <a:ea typeface="微软雅黑" panose="020B0503020204020204" pitchFamily="34" charset="-122"/>
            </a:endParaRPr>
          </a:p>
        </p:txBody>
      </p:sp>
      <p:sp>
        <p:nvSpPr>
          <p:cNvPr id="17" name="文本框 68">
            <a:extLst>
              <a:ext uri="{FF2B5EF4-FFF2-40B4-BE49-F238E27FC236}">
                <a16:creationId xmlns:a16="http://schemas.microsoft.com/office/drawing/2014/main" id="{47C1F1E3-CF60-4625-BA03-8CFEE0730B58}"/>
              </a:ext>
            </a:extLst>
          </p:cNvPr>
          <p:cNvSpPr txBox="1">
            <a:spLocks noChangeArrowheads="1"/>
          </p:cNvSpPr>
          <p:nvPr/>
        </p:nvSpPr>
        <p:spPr bwMode="auto">
          <a:xfrm>
            <a:off x="681499" y="2936937"/>
            <a:ext cx="40439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3.3 </a:t>
            </a:r>
            <a:r>
              <a:rPr lang="zh-CN" altLang="en-US" sz="2000" b="1" dirty="0">
                <a:solidFill>
                  <a:srgbClr val="BE7847"/>
                </a:solidFill>
                <a:latin typeface="微软雅黑" panose="020B0503020204020204" pitchFamily="34" charset="-122"/>
                <a:ea typeface="微软雅黑" panose="020B0503020204020204" pitchFamily="34" charset="-122"/>
              </a:rPr>
              <a:t>残差消息更新</a:t>
            </a:r>
          </a:p>
          <a:p>
            <a:endParaRPr lang="zh-CN" altLang="en-US" sz="2000" b="1" dirty="0">
              <a:solidFill>
                <a:srgbClr val="BE7847"/>
              </a:solidFill>
              <a:latin typeface="微软雅黑" panose="020B0503020204020204" pitchFamily="34" charset="-122"/>
              <a:ea typeface="微软雅黑" panose="020B0503020204020204" pitchFamily="34" charset="-122"/>
            </a:endParaRPr>
          </a:p>
        </p:txBody>
      </p:sp>
      <p:sp>
        <p:nvSpPr>
          <p:cNvPr id="18" name="文本框 68">
            <a:extLst>
              <a:ext uri="{FF2B5EF4-FFF2-40B4-BE49-F238E27FC236}">
                <a16:creationId xmlns:a16="http://schemas.microsoft.com/office/drawing/2014/main" id="{B17BFE84-9378-486C-850F-E5B119884DE9}"/>
              </a:ext>
            </a:extLst>
          </p:cNvPr>
          <p:cNvSpPr txBox="1">
            <a:spLocks noChangeArrowheads="1"/>
          </p:cNvSpPr>
          <p:nvPr/>
        </p:nvSpPr>
        <p:spPr bwMode="auto">
          <a:xfrm>
            <a:off x="681499" y="4599733"/>
            <a:ext cx="40439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3.5 </a:t>
            </a:r>
            <a:r>
              <a:rPr lang="zh-CN" altLang="en-US" sz="2000" b="1" dirty="0">
                <a:solidFill>
                  <a:srgbClr val="BE7847"/>
                </a:solidFill>
                <a:latin typeface="微软雅黑" panose="020B0503020204020204" pitchFamily="34" charset="-122"/>
                <a:ea typeface="微软雅黑" panose="020B0503020204020204" pitchFamily="34" charset="-122"/>
              </a:rPr>
              <a:t>全局池化</a:t>
            </a:r>
          </a:p>
        </p:txBody>
      </p:sp>
      <p:sp>
        <p:nvSpPr>
          <p:cNvPr id="19" name="文本框 68">
            <a:extLst>
              <a:ext uri="{FF2B5EF4-FFF2-40B4-BE49-F238E27FC236}">
                <a16:creationId xmlns:a16="http://schemas.microsoft.com/office/drawing/2014/main" id="{6AF99A26-693D-48BA-BFB0-BFBBD5FFBE0B}"/>
              </a:ext>
            </a:extLst>
          </p:cNvPr>
          <p:cNvSpPr txBox="1">
            <a:spLocks noChangeArrowheads="1"/>
          </p:cNvSpPr>
          <p:nvPr/>
        </p:nvSpPr>
        <p:spPr bwMode="auto">
          <a:xfrm>
            <a:off x="681499" y="3768335"/>
            <a:ext cx="40439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3.4 </a:t>
            </a:r>
            <a:r>
              <a:rPr lang="zh-CN" altLang="en-US" sz="2000" b="1" dirty="0">
                <a:solidFill>
                  <a:srgbClr val="BE7847"/>
                </a:solidFill>
                <a:latin typeface="微软雅黑" panose="020B0503020204020204" pitchFamily="34" charset="-122"/>
                <a:ea typeface="微软雅黑" panose="020B0503020204020204" pitchFamily="34" charset="-122"/>
              </a:rPr>
              <a:t>消息扩散</a:t>
            </a:r>
          </a:p>
        </p:txBody>
      </p:sp>
      <p:grpSp>
        <p:nvGrpSpPr>
          <p:cNvPr id="20" name="组合 66">
            <a:extLst>
              <a:ext uri="{FF2B5EF4-FFF2-40B4-BE49-F238E27FC236}">
                <a16:creationId xmlns:a16="http://schemas.microsoft.com/office/drawing/2014/main" id="{80E1C326-2752-46B0-A8AF-A14B83C41BF1}"/>
              </a:ext>
            </a:extLst>
          </p:cNvPr>
          <p:cNvGrpSpPr>
            <a:grpSpLocks/>
          </p:cNvGrpSpPr>
          <p:nvPr/>
        </p:nvGrpSpPr>
        <p:grpSpPr bwMode="auto">
          <a:xfrm>
            <a:off x="546487" y="2558783"/>
            <a:ext cx="2906712" cy="85725"/>
            <a:chOff x="1379008" y="4593590"/>
            <a:chExt cx="2906925" cy="85590"/>
          </a:xfrm>
        </p:grpSpPr>
        <p:cxnSp>
          <p:nvCxnSpPr>
            <p:cNvPr id="21" name="直接连接符 20">
              <a:extLst>
                <a:ext uri="{FF2B5EF4-FFF2-40B4-BE49-F238E27FC236}">
                  <a16:creationId xmlns:a16="http://schemas.microsoft.com/office/drawing/2014/main" id="{AC52DD28-0C45-4D38-834B-FAE70D2CA0E3}"/>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CACE603C-2080-490B-8D16-14BC8BEE3321}"/>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grpSp>
        <p:nvGrpSpPr>
          <p:cNvPr id="23" name="组合 66">
            <a:extLst>
              <a:ext uri="{FF2B5EF4-FFF2-40B4-BE49-F238E27FC236}">
                <a16:creationId xmlns:a16="http://schemas.microsoft.com/office/drawing/2014/main" id="{424CA9B0-086F-4F1E-BA57-270D7E64C61A}"/>
              </a:ext>
            </a:extLst>
          </p:cNvPr>
          <p:cNvGrpSpPr>
            <a:grpSpLocks/>
          </p:cNvGrpSpPr>
          <p:nvPr/>
        </p:nvGrpSpPr>
        <p:grpSpPr bwMode="auto">
          <a:xfrm>
            <a:off x="546487" y="3294917"/>
            <a:ext cx="2906712" cy="85725"/>
            <a:chOff x="1379008" y="4593590"/>
            <a:chExt cx="2906925" cy="85590"/>
          </a:xfrm>
        </p:grpSpPr>
        <p:cxnSp>
          <p:nvCxnSpPr>
            <p:cNvPr id="24" name="直接连接符 23">
              <a:extLst>
                <a:ext uri="{FF2B5EF4-FFF2-40B4-BE49-F238E27FC236}">
                  <a16:creationId xmlns:a16="http://schemas.microsoft.com/office/drawing/2014/main" id="{6662B468-83A0-4888-B5DB-F3945EE007EB}"/>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57C011C6-4135-4E61-8497-91881FF63359}"/>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grpSp>
        <p:nvGrpSpPr>
          <p:cNvPr id="28" name="组合 66">
            <a:extLst>
              <a:ext uri="{FF2B5EF4-FFF2-40B4-BE49-F238E27FC236}">
                <a16:creationId xmlns:a16="http://schemas.microsoft.com/office/drawing/2014/main" id="{825A23F0-B9B4-4E84-BD2A-F870422F07E6}"/>
              </a:ext>
            </a:extLst>
          </p:cNvPr>
          <p:cNvGrpSpPr>
            <a:grpSpLocks/>
          </p:cNvGrpSpPr>
          <p:nvPr/>
        </p:nvGrpSpPr>
        <p:grpSpPr bwMode="auto">
          <a:xfrm>
            <a:off x="546487" y="4155414"/>
            <a:ext cx="2906712" cy="85725"/>
            <a:chOff x="1379008" y="4593590"/>
            <a:chExt cx="2906925" cy="85590"/>
          </a:xfrm>
        </p:grpSpPr>
        <p:cxnSp>
          <p:nvCxnSpPr>
            <p:cNvPr id="33" name="直接连接符 32">
              <a:extLst>
                <a:ext uri="{FF2B5EF4-FFF2-40B4-BE49-F238E27FC236}">
                  <a16:creationId xmlns:a16="http://schemas.microsoft.com/office/drawing/2014/main" id="{9DCA913C-40CA-43BB-BB38-10DC93F3898A}"/>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9D7DB874-9339-47F0-A299-1DF9E343E59F}"/>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grpSp>
        <p:nvGrpSpPr>
          <p:cNvPr id="36" name="组合 66">
            <a:extLst>
              <a:ext uri="{FF2B5EF4-FFF2-40B4-BE49-F238E27FC236}">
                <a16:creationId xmlns:a16="http://schemas.microsoft.com/office/drawing/2014/main" id="{A09BED4D-9436-4099-B98C-6AB0D01330B7}"/>
              </a:ext>
            </a:extLst>
          </p:cNvPr>
          <p:cNvGrpSpPr>
            <a:grpSpLocks/>
          </p:cNvGrpSpPr>
          <p:nvPr/>
        </p:nvGrpSpPr>
        <p:grpSpPr bwMode="auto">
          <a:xfrm>
            <a:off x="546487" y="4984429"/>
            <a:ext cx="2906712" cy="85725"/>
            <a:chOff x="1379008" y="4593590"/>
            <a:chExt cx="2906925" cy="85590"/>
          </a:xfrm>
        </p:grpSpPr>
        <p:cxnSp>
          <p:nvCxnSpPr>
            <p:cNvPr id="37" name="直接连接符 36">
              <a:extLst>
                <a:ext uri="{FF2B5EF4-FFF2-40B4-BE49-F238E27FC236}">
                  <a16:creationId xmlns:a16="http://schemas.microsoft.com/office/drawing/2014/main" id="{BADA578D-F654-4142-817C-5B743A31B7D4}"/>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760C5789-B886-41C8-8E1F-6EB44D75641B}"/>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pic>
        <p:nvPicPr>
          <p:cNvPr id="3" name="图片 2">
            <a:extLst>
              <a:ext uri="{FF2B5EF4-FFF2-40B4-BE49-F238E27FC236}">
                <a16:creationId xmlns:a16="http://schemas.microsoft.com/office/drawing/2014/main" id="{52DB2A40-3434-42AC-9D79-F8F1CAD16CF4}"/>
              </a:ext>
            </a:extLst>
          </p:cNvPr>
          <p:cNvPicPr>
            <a:picLocks noChangeAspect="1"/>
          </p:cNvPicPr>
          <p:nvPr/>
        </p:nvPicPr>
        <p:blipFill>
          <a:blip r:embed="rId8"/>
          <a:stretch>
            <a:fillRect/>
          </a:stretch>
        </p:blipFill>
        <p:spPr>
          <a:xfrm>
            <a:off x="6127561" y="1243815"/>
            <a:ext cx="3232654" cy="2301364"/>
          </a:xfrm>
          <a:prstGeom prst="rect">
            <a:avLst/>
          </a:prstGeom>
        </p:spPr>
      </p:pic>
    </p:spTree>
    <p:extLst>
      <p:ext uri="{BB962C8B-B14F-4D97-AF65-F5344CB8AC3E}">
        <p14:creationId xmlns:p14="http://schemas.microsoft.com/office/powerpoint/2010/main" val="225006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_矩形 21"/>
          <p:cNvSpPr/>
          <p:nvPr>
            <p:custDataLst>
              <p:tags r:id="rId1"/>
            </p:custDataLst>
          </p:nvPr>
        </p:nvSpPr>
        <p:spPr>
          <a:xfrm>
            <a:off x="11496675" y="502951"/>
            <a:ext cx="695325" cy="368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文本框 14"/>
          <p:cNvSpPr txBox="1"/>
          <p:nvPr>
            <p:custDataLst>
              <p:tags r:id="rId2"/>
            </p:custDataLst>
          </p:nvPr>
        </p:nvSpPr>
        <p:spPr>
          <a:xfrm>
            <a:off x="358262" y="401863"/>
            <a:ext cx="4089451" cy="461665"/>
          </a:xfrm>
          <a:prstGeom prst="rect">
            <a:avLst/>
          </a:prstGeom>
          <a:noFill/>
        </p:spPr>
        <p:txBody>
          <a:bodyPr wrap="square" rtlCol="0">
            <a:spAutoFit/>
          </a:bodyPr>
          <a:lstStyle/>
          <a:p>
            <a:r>
              <a:rPr lang="en-US" altLang="zh-CN" sz="2400" b="1" dirty="0">
                <a:solidFill>
                  <a:schemeClr val="accent1"/>
                </a:solidFill>
              </a:rPr>
              <a:t>3. </a:t>
            </a:r>
            <a:r>
              <a:rPr lang="zh-CN" altLang="en-US" sz="2400" b="1" dirty="0">
                <a:solidFill>
                  <a:schemeClr val="accent1"/>
                </a:solidFill>
              </a:rPr>
              <a:t>模型介绍</a:t>
            </a:r>
          </a:p>
        </p:txBody>
      </p:sp>
      <p:cxnSp>
        <p:nvCxnSpPr>
          <p:cNvPr id="29" name="PA_直接连接符 16"/>
          <p:cNvCxnSpPr>
            <a:cxnSpLocks/>
          </p:cNvCxnSpPr>
          <p:nvPr>
            <p:custDataLst>
              <p:tags r:id="rId3"/>
            </p:custDataLst>
          </p:nvPr>
        </p:nvCxnSpPr>
        <p:spPr>
          <a:xfrm flipV="1">
            <a:off x="357188" y="863528"/>
            <a:ext cx="3877461" cy="440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30" name="组合 66"/>
          <p:cNvGrpSpPr>
            <a:grpSpLocks/>
          </p:cNvGrpSpPr>
          <p:nvPr/>
        </p:nvGrpSpPr>
        <p:grpSpPr bwMode="auto">
          <a:xfrm>
            <a:off x="546487" y="1643925"/>
            <a:ext cx="2906712" cy="85725"/>
            <a:chOff x="1379008" y="4593590"/>
            <a:chExt cx="2906925" cy="85590"/>
          </a:xfrm>
        </p:grpSpPr>
        <p:cxnSp>
          <p:nvCxnSpPr>
            <p:cNvPr id="31" name="直接连接符 30"/>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sp>
        <p:nvSpPr>
          <p:cNvPr id="34" name="文本框 68"/>
          <p:cNvSpPr txBox="1">
            <a:spLocks noChangeArrowheads="1"/>
          </p:cNvSpPr>
          <p:nvPr/>
        </p:nvSpPr>
        <p:spPr bwMode="auto">
          <a:xfrm>
            <a:off x="681499" y="1243815"/>
            <a:ext cx="40439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3.1 </a:t>
            </a:r>
            <a:r>
              <a:rPr lang="zh-CN" altLang="en-US" sz="2000" b="1" dirty="0">
                <a:solidFill>
                  <a:srgbClr val="BE7847"/>
                </a:solidFill>
                <a:latin typeface="微软雅黑" panose="020B0503020204020204" pitchFamily="34" charset="-122"/>
                <a:ea typeface="微软雅黑" panose="020B0503020204020204" pitchFamily="34" charset="-122"/>
              </a:rPr>
              <a:t>对节点位置和边方向进行编码</a:t>
            </a:r>
          </a:p>
        </p:txBody>
      </p:sp>
      <p:grpSp>
        <p:nvGrpSpPr>
          <p:cNvPr id="10" name="组合 9">
            <a:extLst>
              <a:ext uri="{FF2B5EF4-FFF2-40B4-BE49-F238E27FC236}">
                <a16:creationId xmlns:a16="http://schemas.microsoft.com/office/drawing/2014/main" id="{051C93E9-27C6-4917-B524-80585187169E}"/>
              </a:ext>
            </a:extLst>
          </p:cNvPr>
          <p:cNvGrpSpPr/>
          <p:nvPr/>
        </p:nvGrpSpPr>
        <p:grpSpPr>
          <a:xfrm>
            <a:off x="9360215" y="6261214"/>
            <a:ext cx="2484122" cy="516624"/>
            <a:chOff x="6095999" y="346453"/>
            <a:chExt cx="3522032" cy="732477"/>
          </a:xfrm>
        </p:grpSpPr>
        <p:pic>
          <p:nvPicPr>
            <p:cNvPr id="12" name="图片 11">
              <a:extLst>
                <a:ext uri="{FF2B5EF4-FFF2-40B4-BE49-F238E27FC236}">
                  <a16:creationId xmlns:a16="http://schemas.microsoft.com/office/drawing/2014/main" id="{6541607C-E4F4-43DA-9A48-FA1A06FF6D1E}"/>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065849" y="346453"/>
              <a:ext cx="2552182" cy="732477"/>
            </a:xfrm>
            <a:prstGeom prst="rect">
              <a:avLst/>
            </a:prstGeom>
          </p:spPr>
        </p:pic>
        <p:pic>
          <p:nvPicPr>
            <p:cNvPr id="13" name="图片 12">
              <a:extLst>
                <a:ext uri="{FF2B5EF4-FFF2-40B4-BE49-F238E27FC236}">
                  <a16:creationId xmlns:a16="http://schemas.microsoft.com/office/drawing/2014/main" id="{30E2F57B-C4E6-4B0F-BA38-903CBAE6DF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5999" y="350457"/>
              <a:ext cx="1020957" cy="724469"/>
            </a:xfrm>
            <a:prstGeom prst="rect">
              <a:avLst/>
            </a:prstGeom>
          </p:spPr>
        </p:pic>
      </p:grpSp>
      <p:pic>
        <p:nvPicPr>
          <p:cNvPr id="14" name="图片 13">
            <a:extLst>
              <a:ext uri="{FF2B5EF4-FFF2-40B4-BE49-F238E27FC236}">
                <a16:creationId xmlns:a16="http://schemas.microsoft.com/office/drawing/2014/main" id="{6D7CD175-BA8F-4AD9-A2A4-5177E8087D4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9524" b="34422"/>
          <a:stretch/>
        </p:blipFill>
        <p:spPr>
          <a:xfrm>
            <a:off x="8859119" y="209431"/>
            <a:ext cx="2187820" cy="788806"/>
          </a:xfrm>
          <a:prstGeom prst="rect">
            <a:avLst/>
          </a:prstGeom>
        </p:spPr>
      </p:pic>
      <p:sp>
        <p:nvSpPr>
          <p:cNvPr id="16" name="文本框 68">
            <a:extLst>
              <a:ext uri="{FF2B5EF4-FFF2-40B4-BE49-F238E27FC236}">
                <a16:creationId xmlns:a16="http://schemas.microsoft.com/office/drawing/2014/main" id="{81449139-965A-418D-AA13-C76FA310FC4A}"/>
              </a:ext>
            </a:extLst>
          </p:cNvPr>
          <p:cNvSpPr txBox="1">
            <a:spLocks noChangeArrowheads="1"/>
          </p:cNvSpPr>
          <p:nvPr/>
        </p:nvSpPr>
        <p:spPr bwMode="auto">
          <a:xfrm>
            <a:off x="681499" y="3266005"/>
            <a:ext cx="40439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BE7847"/>
                </a:solidFill>
                <a:latin typeface="微软雅黑" panose="020B0503020204020204" pitchFamily="34" charset="-122"/>
                <a:ea typeface="微软雅黑" panose="020B0503020204020204" pitchFamily="34" charset="-122"/>
              </a:rPr>
              <a:t>3.2 </a:t>
            </a:r>
            <a:r>
              <a:rPr lang="en-US" altLang="zh-CN" sz="2000" dirty="0">
                <a:solidFill>
                  <a:srgbClr val="BE7847"/>
                </a:solidFill>
                <a:latin typeface="微软雅黑" panose="020B0503020204020204" pitchFamily="34" charset="-122"/>
                <a:ea typeface="微软雅黑" panose="020B0503020204020204" pitchFamily="34" charset="-122"/>
              </a:rPr>
              <a:t> </a:t>
            </a:r>
            <a:r>
              <a:rPr lang="en-US" altLang="zh-CN" sz="2000" b="1" dirty="0">
                <a:solidFill>
                  <a:srgbClr val="BE7847"/>
                </a:solidFill>
                <a:latin typeface="微软雅黑" panose="020B0503020204020204" pitchFamily="34" charset="-122"/>
                <a:ea typeface="微软雅黑" panose="020B0503020204020204" pitchFamily="34" charset="-122"/>
              </a:rPr>
              <a:t>Node-Edge </a:t>
            </a:r>
            <a:r>
              <a:rPr lang="zh-CN" altLang="en-US" sz="2000" b="1" dirty="0">
                <a:solidFill>
                  <a:srgbClr val="BE7847"/>
                </a:solidFill>
                <a:latin typeface="微软雅黑" panose="020B0503020204020204" pitchFamily="34" charset="-122"/>
                <a:ea typeface="微软雅黑" panose="020B0503020204020204" pitchFamily="34" charset="-122"/>
              </a:rPr>
              <a:t>消息交互模块</a:t>
            </a:r>
          </a:p>
          <a:p>
            <a:r>
              <a:rPr lang="en-US" altLang="zh-CN" sz="2000" b="1" dirty="0">
                <a:solidFill>
                  <a:srgbClr val="BE7847"/>
                </a:solidFill>
                <a:latin typeface="微软雅黑" panose="020B0503020204020204" pitchFamily="34" charset="-122"/>
                <a:ea typeface="微软雅黑" panose="020B0503020204020204" pitchFamily="34" charset="-122"/>
              </a:rPr>
              <a:t> </a:t>
            </a:r>
            <a:endParaRPr lang="zh-CN" altLang="en-US" sz="2000" b="1" dirty="0">
              <a:solidFill>
                <a:srgbClr val="BE7847"/>
              </a:solidFill>
              <a:latin typeface="微软雅黑" panose="020B0503020204020204" pitchFamily="34" charset="-122"/>
              <a:ea typeface="微软雅黑" panose="020B0503020204020204" pitchFamily="34" charset="-122"/>
            </a:endParaRPr>
          </a:p>
        </p:txBody>
      </p:sp>
      <p:grpSp>
        <p:nvGrpSpPr>
          <p:cNvPr id="20" name="组合 66">
            <a:extLst>
              <a:ext uri="{FF2B5EF4-FFF2-40B4-BE49-F238E27FC236}">
                <a16:creationId xmlns:a16="http://schemas.microsoft.com/office/drawing/2014/main" id="{80E1C326-2752-46B0-A8AF-A14B83C41BF1}"/>
              </a:ext>
            </a:extLst>
          </p:cNvPr>
          <p:cNvGrpSpPr>
            <a:grpSpLocks/>
          </p:cNvGrpSpPr>
          <p:nvPr/>
        </p:nvGrpSpPr>
        <p:grpSpPr bwMode="auto">
          <a:xfrm>
            <a:off x="597287" y="3658023"/>
            <a:ext cx="2906712" cy="85725"/>
            <a:chOff x="1379008" y="4593590"/>
            <a:chExt cx="2906925" cy="85590"/>
          </a:xfrm>
        </p:grpSpPr>
        <p:cxnSp>
          <p:nvCxnSpPr>
            <p:cNvPr id="21" name="直接连接符 20">
              <a:extLst>
                <a:ext uri="{FF2B5EF4-FFF2-40B4-BE49-F238E27FC236}">
                  <a16:creationId xmlns:a16="http://schemas.microsoft.com/office/drawing/2014/main" id="{AC52DD28-0C45-4D38-834B-FAE70D2CA0E3}"/>
                </a:ext>
              </a:extLst>
            </p:cNvPr>
            <p:cNvCxnSpPr/>
            <p:nvPr/>
          </p:nvCxnSpPr>
          <p:spPr>
            <a:xfrm flipH="1">
              <a:off x="1429812" y="4636385"/>
              <a:ext cx="2856121"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CACE603C-2080-490B-8D16-14BC8BEE3321}"/>
                </a:ext>
              </a:extLst>
            </p:cNvPr>
            <p:cNvSpPr/>
            <p:nvPr/>
          </p:nvSpPr>
          <p:spPr>
            <a:xfrm flipH="1">
              <a:off x="1379008" y="4593590"/>
              <a:ext cx="85731" cy="8559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prstClr val="white"/>
                </a:solidFill>
                <a:ea typeface="微软雅黑" panose="020B0503020204020204" pitchFamily="34" charset="-122"/>
              </a:endParaRPr>
            </a:p>
          </p:txBody>
        </p:sp>
      </p:grpSp>
      <p:pic>
        <p:nvPicPr>
          <p:cNvPr id="3" name="图片 2">
            <a:extLst>
              <a:ext uri="{FF2B5EF4-FFF2-40B4-BE49-F238E27FC236}">
                <a16:creationId xmlns:a16="http://schemas.microsoft.com/office/drawing/2014/main" id="{53A29F11-FC9D-41FC-A7DF-F76523D6095C}"/>
              </a:ext>
            </a:extLst>
          </p:cNvPr>
          <p:cNvPicPr>
            <a:picLocks noChangeAspect="1"/>
          </p:cNvPicPr>
          <p:nvPr/>
        </p:nvPicPr>
        <p:blipFill>
          <a:blip r:embed="rId8"/>
          <a:stretch>
            <a:fillRect/>
          </a:stretch>
        </p:blipFill>
        <p:spPr>
          <a:xfrm>
            <a:off x="1395956" y="1941909"/>
            <a:ext cx="4552950" cy="304800"/>
          </a:xfrm>
          <a:prstGeom prst="rect">
            <a:avLst/>
          </a:prstGeom>
        </p:spPr>
      </p:pic>
      <p:pic>
        <p:nvPicPr>
          <p:cNvPr id="5" name="图片 4">
            <a:extLst>
              <a:ext uri="{FF2B5EF4-FFF2-40B4-BE49-F238E27FC236}">
                <a16:creationId xmlns:a16="http://schemas.microsoft.com/office/drawing/2014/main" id="{FFBAC895-2CF3-468B-BFF9-F6595A3EBB7C}"/>
              </a:ext>
            </a:extLst>
          </p:cNvPr>
          <p:cNvPicPr>
            <a:picLocks noChangeAspect="1"/>
          </p:cNvPicPr>
          <p:nvPr/>
        </p:nvPicPr>
        <p:blipFill>
          <a:blip r:embed="rId9"/>
          <a:stretch>
            <a:fillRect/>
          </a:stretch>
        </p:blipFill>
        <p:spPr>
          <a:xfrm>
            <a:off x="1409700" y="2401084"/>
            <a:ext cx="4686300" cy="352425"/>
          </a:xfrm>
          <a:prstGeom prst="rect">
            <a:avLst/>
          </a:prstGeom>
        </p:spPr>
      </p:pic>
      <p:pic>
        <p:nvPicPr>
          <p:cNvPr id="7" name="图片 6">
            <a:extLst>
              <a:ext uri="{FF2B5EF4-FFF2-40B4-BE49-F238E27FC236}">
                <a16:creationId xmlns:a16="http://schemas.microsoft.com/office/drawing/2014/main" id="{2923DE8E-88A6-4BF9-AB4C-200CE3F80A2C}"/>
              </a:ext>
            </a:extLst>
          </p:cNvPr>
          <p:cNvPicPr>
            <a:picLocks noChangeAspect="1"/>
          </p:cNvPicPr>
          <p:nvPr/>
        </p:nvPicPr>
        <p:blipFill>
          <a:blip r:embed="rId10"/>
          <a:stretch>
            <a:fillRect/>
          </a:stretch>
        </p:blipFill>
        <p:spPr>
          <a:xfrm>
            <a:off x="1360874" y="3843929"/>
            <a:ext cx="4286250" cy="685800"/>
          </a:xfrm>
          <a:prstGeom prst="rect">
            <a:avLst/>
          </a:prstGeom>
        </p:spPr>
      </p:pic>
      <p:pic>
        <p:nvPicPr>
          <p:cNvPr id="9" name="图片 8">
            <a:extLst>
              <a:ext uri="{FF2B5EF4-FFF2-40B4-BE49-F238E27FC236}">
                <a16:creationId xmlns:a16="http://schemas.microsoft.com/office/drawing/2014/main" id="{A16B069A-0D82-4CC5-9CB0-D58258012626}"/>
              </a:ext>
            </a:extLst>
          </p:cNvPr>
          <p:cNvPicPr>
            <a:picLocks noChangeAspect="1"/>
          </p:cNvPicPr>
          <p:nvPr/>
        </p:nvPicPr>
        <p:blipFill>
          <a:blip r:embed="rId11"/>
          <a:stretch>
            <a:fillRect/>
          </a:stretch>
        </p:blipFill>
        <p:spPr>
          <a:xfrm>
            <a:off x="938386" y="4854542"/>
            <a:ext cx="4714875" cy="419100"/>
          </a:xfrm>
          <a:prstGeom prst="rect">
            <a:avLst/>
          </a:prstGeom>
        </p:spPr>
      </p:pic>
      <p:pic>
        <p:nvPicPr>
          <p:cNvPr id="39" name="图片 38">
            <a:extLst>
              <a:ext uri="{FF2B5EF4-FFF2-40B4-BE49-F238E27FC236}">
                <a16:creationId xmlns:a16="http://schemas.microsoft.com/office/drawing/2014/main" id="{F150F5BA-FD20-45F3-B2DA-594F5CBBCF57}"/>
              </a:ext>
            </a:extLst>
          </p:cNvPr>
          <p:cNvPicPr>
            <a:picLocks noChangeAspect="1"/>
          </p:cNvPicPr>
          <p:nvPr/>
        </p:nvPicPr>
        <p:blipFill>
          <a:blip r:embed="rId12"/>
          <a:stretch>
            <a:fillRect/>
          </a:stretch>
        </p:blipFill>
        <p:spPr>
          <a:xfrm>
            <a:off x="5948906" y="4630705"/>
            <a:ext cx="4610100" cy="866775"/>
          </a:xfrm>
          <a:prstGeom prst="rect">
            <a:avLst/>
          </a:prstGeom>
        </p:spPr>
      </p:pic>
      <p:pic>
        <p:nvPicPr>
          <p:cNvPr id="41" name="图片 40">
            <a:extLst>
              <a:ext uri="{FF2B5EF4-FFF2-40B4-BE49-F238E27FC236}">
                <a16:creationId xmlns:a16="http://schemas.microsoft.com/office/drawing/2014/main" id="{871AA682-ACF9-4F82-A176-F807CE0D93E6}"/>
              </a:ext>
            </a:extLst>
          </p:cNvPr>
          <p:cNvPicPr>
            <a:picLocks noChangeAspect="1"/>
          </p:cNvPicPr>
          <p:nvPr/>
        </p:nvPicPr>
        <p:blipFill>
          <a:blip r:embed="rId13"/>
          <a:stretch>
            <a:fillRect/>
          </a:stretch>
        </p:blipFill>
        <p:spPr>
          <a:xfrm>
            <a:off x="6058443" y="5735060"/>
            <a:ext cx="4391025" cy="285750"/>
          </a:xfrm>
          <a:prstGeom prst="rect">
            <a:avLst/>
          </a:prstGeom>
        </p:spPr>
      </p:pic>
    </p:spTree>
    <p:extLst>
      <p:ext uri="{BB962C8B-B14F-4D97-AF65-F5344CB8AC3E}">
        <p14:creationId xmlns:p14="http://schemas.microsoft.com/office/powerpoint/2010/main" val="3437398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2644</TotalTime>
  <Words>948</Words>
  <Application>Microsoft Office PowerPoint</Application>
  <PresentationFormat>宽屏</PresentationFormat>
  <Paragraphs>114</Paragraphs>
  <Slides>23</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PingFang SC</vt:lpstr>
      <vt:lpstr>华文行楷</vt:lpstr>
      <vt:lpstr>微软雅黑</vt:lpstr>
      <vt:lpstr>Arial</vt:lpstr>
      <vt:lpstr>Bauhaus 93</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个人简历</dc:title>
  <dc:creator>第一PPT</dc:creator>
  <cp:keywords>www.1ppt.com</cp:keywords>
  <cp:lastModifiedBy>汪 浩</cp:lastModifiedBy>
  <cp:revision>250</cp:revision>
  <dcterms:created xsi:type="dcterms:W3CDTF">2016-07-01T08:05:00Z</dcterms:created>
  <dcterms:modified xsi:type="dcterms:W3CDTF">2021-12-31T08:41:52Z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2052-11.1.0.8236</vt:lpwstr>
  </property>
</Properties>
</file>